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8" r:id="rId4"/>
    <p:sldId id="309" r:id="rId5"/>
    <p:sldId id="310" r:id="rId6"/>
    <p:sldId id="293" r:id="rId7"/>
    <p:sldId id="311" r:id="rId8"/>
    <p:sldId id="295" r:id="rId9"/>
    <p:sldId id="312" r:id="rId10"/>
    <p:sldId id="259" r:id="rId11"/>
    <p:sldId id="280" r:id="rId12"/>
    <p:sldId id="282" r:id="rId13"/>
    <p:sldId id="283" r:id="rId14"/>
    <p:sldId id="263" r:id="rId15"/>
    <p:sldId id="264" r:id="rId16"/>
    <p:sldId id="271" r:id="rId17"/>
    <p:sldId id="272" r:id="rId18"/>
    <p:sldId id="313" r:id="rId19"/>
    <p:sldId id="284" r:id="rId20"/>
    <p:sldId id="285" r:id="rId21"/>
    <p:sldId id="286" r:id="rId22"/>
    <p:sldId id="287" r:id="rId23"/>
    <p:sldId id="273" r:id="rId24"/>
    <p:sldId id="275" r:id="rId25"/>
    <p:sldId id="276" r:id="rId26"/>
    <p:sldId id="279" r:id="rId27"/>
    <p:sldId id="277" r:id="rId28"/>
    <p:sldId id="290" r:id="rId29"/>
    <p:sldId id="291" r:id="rId30"/>
    <p:sldId id="298" r:id="rId31"/>
    <p:sldId id="299" r:id="rId32"/>
    <p:sldId id="300" r:id="rId33"/>
    <p:sldId id="301" r:id="rId34"/>
    <p:sldId id="302" r:id="rId35"/>
    <p:sldId id="303" r:id="rId36"/>
    <p:sldId id="304" r:id="rId37"/>
    <p:sldId id="305" r:id="rId38"/>
    <p:sldId id="306" r:id="rId39"/>
    <p:sldId id="307" r:id="rId4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86355" autoAdjust="0"/>
  </p:normalViewPr>
  <p:slideViewPr>
    <p:cSldViewPr snapToGrid="0">
      <p:cViewPr varScale="1">
        <p:scale>
          <a:sx n="64" d="100"/>
          <a:sy n="64" d="100"/>
        </p:scale>
        <p:origin x="846" y="72"/>
      </p:cViewPr>
      <p:guideLst>
        <p:guide orient="horz" pos="2160"/>
        <p:guide pos="3840"/>
      </p:guideLst>
    </p:cSldViewPr>
  </p:slideViewPr>
  <p:outlineViewPr>
    <p:cViewPr>
      <p:scale>
        <a:sx n="33" d="100"/>
        <a:sy n="33" d="100"/>
      </p:scale>
      <p:origin x="0" y="-56748"/>
    </p:cViewPr>
  </p:outlineViewPr>
  <p:notesTextViewPr>
    <p:cViewPr>
      <p:scale>
        <a:sx n="1" d="1"/>
        <a:sy n="1" d="1"/>
      </p:scale>
      <p:origin x="0" y="0"/>
    </p:cViewPr>
  </p:notesTextViewPr>
  <p:sorterViewPr>
    <p:cViewPr>
      <p:scale>
        <a:sx n="100" d="100"/>
        <a:sy n="100" d="100"/>
      </p:scale>
      <p:origin x="0" y="-180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128300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213165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149419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129917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50287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246816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273052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2500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115561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356646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A2BD17B-2761-4F65-BF82-D8CC8440DC07}" type="datetimeFigureOut">
              <a:rPr lang="pl-PL" smtClean="0"/>
              <a:pPr/>
              <a:t>2022-06-01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A4A67AB-1E75-43CB-9713-DE46609B39D4}" type="slidenum">
              <a:rPr lang="pl-PL" smtClean="0"/>
              <a:pPr/>
              <a:t>‹#›</a:t>
            </a:fld>
            <a:endParaRPr lang="pl-PL"/>
          </a:p>
        </p:txBody>
      </p:sp>
    </p:spTree>
    <p:extLst>
      <p:ext uri="{BB962C8B-B14F-4D97-AF65-F5344CB8AC3E}">
        <p14:creationId xmlns:p14="http://schemas.microsoft.com/office/powerpoint/2010/main" val="225753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BD17B-2761-4F65-BF82-D8CC8440DC07}" type="datetimeFigureOut">
              <a:rPr lang="pl-PL" smtClean="0"/>
              <a:pPr/>
              <a:t>2022-06-01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67AB-1E75-43CB-9713-DE46609B39D4}" type="slidenum">
              <a:rPr lang="pl-PL" smtClean="0"/>
              <a:pPr/>
              <a:t>‹#›</a:t>
            </a:fld>
            <a:endParaRPr lang="pl-PL"/>
          </a:p>
        </p:txBody>
      </p:sp>
    </p:spTree>
    <p:extLst>
      <p:ext uri="{BB962C8B-B14F-4D97-AF65-F5344CB8AC3E}">
        <p14:creationId xmlns:p14="http://schemas.microsoft.com/office/powerpoint/2010/main" val="423331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Lekarz artysta, filozof i co z tego wynika?</a:t>
            </a:r>
            <a:endParaRPr lang="pl-PL" dirty="0"/>
          </a:p>
        </p:txBody>
      </p:sp>
      <p:sp>
        <p:nvSpPr>
          <p:cNvPr id="3" name="Podtytuł 2"/>
          <p:cNvSpPr>
            <a:spLocks noGrp="1"/>
          </p:cNvSpPr>
          <p:nvPr>
            <p:ph type="subTitle" idx="1"/>
          </p:nvPr>
        </p:nvSpPr>
        <p:spPr/>
        <p:txBody>
          <a:bodyPr/>
          <a:lstStyle/>
          <a:p>
            <a:r>
              <a:rPr lang="pl-PL" dirty="0" smtClean="0"/>
              <a:t>Studium sztuki, filozofii i medycyny</a:t>
            </a:r>
          </a:p>
          <a:p>
            <a:r>
              <a:rPr lang="pl-PL" dirty="0" smtClean="0"/>
              <a:t>Stara Rzeźnia 2016</a:t>
            </a:r>
          </a:p>
          <a:p>
            <a:r>
              <a:rPr lang="pl-PL" dirty="0" smtClean="0"/>
              <a:t>Jacek Rudnicki</a:t>
            </a:r>
          </a:p>
          <a:p>
            <a:endParaRPr 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98" y="365659"/>
            <a:ext cx="1421333" cy="1421333"/>
          </a:xfrm>
          <a:prstGeom prst="rect">
            <a:avLst/>
          </a:prstGeom>
        </p:spPr>
      </p:pic>
      <p:pic>
        <p:nvPicPr>
          <p:cNvPr id="7" name="Obraz 6"/>
          <p:cNvPicPr>
            <a:picLocks noChangeAspect="1"/>
          </p:cNvPicPr>
          <p:nvPr/>
        </p:nvPicPr>
        <p:blipFill rotWithShape="1">
          <a:blip r:embed="rId3">
            <a:extLst>
              <a:ext uri="{28A0092B-C50C-407E-A947-70E740481C1C}">
                <a14:useLocalDpi xmlns:a14="http://schemas.microsoft.com/office/drawing/2010/main" val="0"/>
              </a:ext>
            </a:extLst>
          </a:blip>
          <a:srcRect r="65697" b="76128"/>
          <a:stretch/>
        </p:blipFill>
        <p:spPr>
          <a:xfrm>
            <a:off x="5482769" y="5257800"/>
            <a:ext cx="1226462" cy="1067651"/>
          </a:xfrm>
          <a:prstGeom prst="rect">
            <a:avLst/>
          </a:prstGeom>
        </p:spPr>
      </p:pic>
    </p:spTree>
    <p:extLst>
      <p:ext uri="{BB962C8B-B14F-4D97-AF65-F5344CB8AC3E}">
        <p14:creationId xmlns:p14="http://schemas.microsoft.com/office/powerpoint/2010/main" val="3118482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Z</a:t>
            </a:r>
            <a:r>
              <a:rPr lang="pl-PL" dirty="0" smtClean="0"/>
              <a:t>akres </a:t>
            </a:r>
            <a:r>
              <a:rPr lang="pl-PL" dirty="0"/>
              <a:t>filozofii </a:t>
            </a:r>
            <a:r>
              <a:rPr lang="pl-PL" dirty="0" smtClean="0"/>
              <a:t>medycyny</a:t>
            </a:r>
            <a:endParaRPr lang="pl-PL" dirty="0"/>
          </a:p>
        </p:txBody>
      </p:sp>
      <p:sp>
        <p:nvSpPr>
          <p:cNvPr id="3" name="Symbol zastępczy zawartości 2"/>
          <p:cNvSpPr>
            <a:spLocks noGrp="1"/>
          </p:cNvSpPr>
          <p:nvPr>
            <p:ph idx="1"/>
          </p:nvPr>
        </p:nvSpPr>
        <p:spPr/>
        <p:txBody>
          <a:bodyPr>
            <a:noAutofit/>
          </a:bodyPr>
          <a:lstStyle/>
          <a:p>
            <a:pPr lvl="1">
              <a:buClr>
                <a:schemeClr val="accent2">
                  <a:lumMod val="60000"/>
                  <a:lumOff val="40000"/>
                </a:schemeClr>
              </a:buClr>
              <a:buSzPct val="150000"/>
            </a:pPr>
            <a:r>
              <a:rPr lang="pl-PL" sz="3600" dirty="0"/>
              <a:t>E</a:t>
            </a:r>
            <a:r>
              <a:rPr lang="pl-PL" sz="3600" dirty="0" smtClean="0"/>
              <a:t>pistemologii, (wiedza; umiejętność, zrozumienie)</a:t>
            </a:r>
          </a:p>
          <a:p>
            <a:pPr lvl="1">
              <a:buClr>
                <a:schemeClr val="accent2">
                  <a:lumMod val="60000"/>
                  <a:lumOff val="40000"/>
                </a:schemeClr>
              </a:buClr>
              <a:buSzPct val="150000"/>
            </a:pPr>
            <a:r>
              <a:rPr lang="pl-PL" sz="3600" dirty="0"/>
              <a:t>L</a:t>
            </a:r>
            <a:r>
              <a:rPr lang="pl-PL" sz="3600" dirty="0" smtClean="0"/>
              <a:t>ogiki </a:t>
            </a:r>
          </a:p>
          <a:p>
            <a:pPr lvl="1">
              <a:buClr>
                <a:schemeClr val="accent2">
                  <a:lumMod val="60000"/>
                  <a:lumOff val="40000"/>
                </a:schemeClr>
              </a:buClr>
              <a:buSzPct val="150000"/>
            </a:pPr>
            <a:r>
              <a:rPr lang="pl-PL" sz="3600" dirty="0"/>
              <a:t>A</a:t>
            </a:r>
            <a:r>
              <a:rPr lang="pl-PL" sz="3600" dirty="0" smtClean="0"/>
              <a:t>ksjologii, (szczegółowa teoria wartości)</a:t>
            </a:r>
          </a:p>
          <a:p>
            <a:pPr lvl="1">
              <a:buClr>
                <a:schemeClr val="accent2">
                  <a:lumMod val="60000"/>
                  <a:lumOff val="40000"/>
                </a:schemeClr>
              </a:buClr>
              <a:buSzPct val="150000"/>
            </a:pPr>
            <a:r>
              <a:rPr lang="pl-PL" sz="3600" dirty="0"/>
              <a:t>M</a:t>
            </a:r>
            <a:r>
              <a:rPr lang="pl-PL" sz="3600" dirty="0" smtClean="0"/>
              <a:t>etodologii </a:t>
            </a:r>
          </a:p>
          <a:p>
            <a:pPr lvl="1">
              <a:buClr>
                <a:schemeClr val="accent2">
                  <a:lumMod val="60000"/>
                  <a:lumOff val="40000"/>
                </a:schemeClr>
              </a:buClr>
              <a:buSzPct val="150000"/>
            </a:pPr>
            <a:r>
              <a:rPr lang="pl-PL" sz="3600" dirty="0"/>
              <a:t>O</a:t>
            </a:r>
            <a:r>
              <a:rPr lang="pl-PL" sz="3600" dirty="0" smtClean="0"/>
              <a:t>ntologii </a:t>
            </a:r>
          </a:p>
          <a:p>
            <a:pPr lvl="1">
              <a:buClr>
                <a:schemeClr val="accent2">
                  <a:lumMod val="60000"/>
                  <a:lumOff val="40000"/>
                </a:schemeClr>
              </a:buClr>
              <a:buSzPct val="150000"/>
            </a:pPr>
            <a:r>
              <a:rPr lang="pl-PL" sz="3600" dirty="0" smtClean="0"/>
              <a:t>Metafizyki</a:t>
            </a:r>
            <a:r>
              <a:rPr lang="pl-PL" sz="3600" dirty="0"/>
              <a:t>;</a:t>
            </a:r>
            <a:r>
              <a:rPr lang="pl-PL" sz="3600" dirty="0" smtClean="0"/>
              <a:t> najogólniejsze własności bytu</a:t>
            </a:r>
          </a:p>
        </p:txBody>
      </p:sp>
    </p:spTree>
    <p:extLst>
      <p:ext uri="{BB962C8B-B14F-4D97-AF65-F5344CB8AC3E}">
        <p14:creationId xmlns:p14="http://schemas.microsoft.com/office/powerpoint/2010/main" val="39580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Wartość lekarza filozofa</a:t>
            </a:r>
            <a:endParaRPr lang="pl-PL" dirty="0"/>
          </a:p>
        </p:txBody>
      </p:sp>
      <p:sp>
        <p:nvSpPr>
          <p:cNvPr id="3" name="Symbol zastępczy zawartości 2"/>
          <p:cNvSpPr>
            <a:spLocks noGrp="1"/>
          </p:cNvSpPr>
          <p:nvPr>
            <p:ph idx="1"/>
          </p:nvPr>
        </p:nvSpPr>
        <p:spPr/>
        <p:txBody>
          <a:bodyPr/>
          <a:lstStyle/>
          <a:p>
            <a:pPr>
              <a:buClr>
                <a:schemeClr val="accent4">
                  <a:lumMod val="75000"/>
                </a:schemeClr>
              </a:buClr>
              <a:buSzPct val="150000"/>
            </a:pPr>
            <a:r>
              <a:rPr lang="pl-PL" dirty="0"/>
              <a:t>Miarą wartości filozofii jako widzenia świata </a:t>
            </a:r>
            <a:r>
              <a:rPr lang="pl-PL" dirty="0" smtClean="0"/>
              <a:t>i </a:t>
            </a:r>
            <a:r>
              <a:rPr lang="pl-PL" dirty="0"/>
              <a:t>metodologii jest stopień w jakim połączona jest z </a:t>
            </a:r>
            <a:r>
              <a:rPr lang="pl-PL" dirty="0" smtClean="0"/>
              <a:t>życiem</a:t>
            </a:r>
          </a:p>
          <a:p>
            <a:pPr>
              <a:buClr>
                <a:schemeClr val="accent4">
                  <a:lumMod val="75000"/>
                </a:schemeClr>
              </a:buClr>
              <a:buSzPct val="150000"/>
            </a:pPr>
            <a:r>
              <a:rPr lang="pl-PL" dirty="0" smtClean="0"/>
              <a:t>Powiązania </a:t>
            </a:r>
            <a:r>
              <a:rPr lang="pl-PL" dirty="0"/>
              <a:t>mogą być </a:t>
            </a:r>
            <a:r>
              <a:rPr lang="pl-PL" dirty="0" smtClean="0"/>
              <a:t>po </a:t>
            </a:r>
            <a:r>
              <a:rPr lang="pl-PL" dirty="0"/>
              <a:t>przez kulturę, naukę, </a:t>
            </a:r>
            <a:r>
              <a:rPr lang="pl-PL" dirty="0" smtClean="0"/>
              <a:t>ekonomię, sztukę</a:t>
            </a:r>
            <a:r>
              <a:rPr lang="pl-PL" dirty="0"/>
              <a:t>, moralność, religię, prawo </a:t>
            </a:r>
            <a:r>
              <a:rPr lang="pl-PL" dirty="0" smtClean="0"/>
              <a:t>i politykę</a:t>
            </a:r>
          </a:p>
          <a:p>
            <a:pPr>
              <a:buClr>
                <a:schemeClr val="accent4">
                  <a:lumMod val="75000"/>
                </a:schemeClr>
              </a:buClr>
              <a:buSzPct val="150000"/>
            </a:pPr>
            <a:r>
              <a:rPr lang="pl-PL" dirty="0" smtClean="0"/>
              <a:t>Filozofia </a:t>
            </a:r>
            <a:r>
              <a:rPr lang="pl-PL" dirty="0"/>
              <a:t>jako forma świadomości </a:t>
            </a:r>
            <a:r>
              <a:rPr lang="pl-PL" dirty="0" smtClean="0"/>
              <a:t>indywidualnej i społecznej  </a:t>
            </a:r>
            <a:r>
              <a:rPr lang="pl-PL" dirty="0"/>
              <a:t>wchodzi w interakcje z innymi </a:t>
            </a:r>
            <a:r>
              <a:rPr lang="pl-PL" dirty="0" smtClean="0"/>
              <a:t>naukami, </a:t>
            </a:r>
            <a:r>
              <a:rPr lang="pl-PL" dirty="0"/>
              <a:t>jest </a:t>
            </a:r>
            <a:r>
              <a:rPr lang="pl-PL" dirty="0" smtClean="0"/>
              <a:t>szczegółową i ogólną </a:t>
            </a:r>
            <a:r>
              <a:rPr lang="pl-PL" dirty="0"/>
              <a:t>teorią życia </a:t>
            </a:r>
            <a:r>
              <a:rPr lang="pl-PL" dirty="0" smtClean="0"/>
              <a:t>i </a:t>
            </a:r>
            <a:r>
              <a:rPr lang="pl-PL" dirty="0"/>
              <a:t>jej </a:t>
            </a:r>
            <a:r>
              <a:rPr lang="pl-PL" dirty="0" smtClean="0"/>
              <a:t>interpretacją</a:t>
            </a:r>
          </a:p>
        </p:txBody>
      </p:sp>
    </p:spTree>
    <p:extLst>
      <p:ext uri="{BB962C8B-B14F-4D97-AF65-F5344CB8AC3E}">
        <p14:creationId xmlns:p14="http://schemas.microsoft.com/office/powerpoint/2010/main" val="628188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Mechanika kwantowa i buddyzm</a:t>
            </a:r>
            <a:endParaRPr lang="pl-PL" dirty="0"/>
          </a:p>
        </p:txBody>
      </p:sp>
      <p:sp>
        <p:nvSpPr>
          <p:cNvPr id="3" name="Symbol zastępczy zawartości 2"/>
          <p:cNvSpPr>
            <a:spLocks noGrp="1"/>
          </p:cNvSpPr>
          <p:nvPr>
            <p:ph idx="1"/>
          </p:nvPr>
        </p:nvSpPr>
        <p:spPr/>
        <p:txBody>
          <a:bodyPr/>
          <a:lstStyle/>
          <a:p>
            <a:pPr>
              <a:buClr>
                <a:schemeClr val="accent5">
                  <a:lumMod val="60000"/>
                  <a:lumOff val="40000"/>
                </a:schemeClr>
              </a:buClr>
              <a:buSzPct val="150000"/>
            </a:pPr>
            <a:r>
              <a:rPr lang="pl-PL" dirty="0" smtClean="0"/>
              <a:t>Teorie </a:t>
            </a:r>
            <a:r>
              <a:rPr lang="pl-PL" dirty="0"/>
              <a:t>jedności materii, ruchu, czasu </a:t>
            </a:r>
            <a:r>
              <a:rPr lang="pl-PL" dirty="0" smtClean="0"/>
              <a:t>i </a:t>
            </a:r>
            <a:r>
              <a:rPr lang="pl-PL" dirty="0"/>
              <a:t>przestrzeni, jedności kontynuacji i </a:t>
            </a:r>
            <a:r>
              <a:rPr lang="pl-PL" dirty="0" err="1"/>
              <a:t>niekontynuacji</a:t>
            </a:r>
            <a:r>
              <a:rPr lang="pl-PL" dirty="0"/>
              <a:t>, nieskończoności, niewyczerpalności materii </a:t>
            </a:r>
            <a:r>
              <a:rPr lang="pl-PL" dirty="0" smtClean="0"/>
              <a:t>są </a:t>
            </a:r>
            <a:r>
              <a:rPr lang="pl-PL" dirty="0"/>
              <a:t>przedmiotem studiów </a:t>
            </a:r>
            <a:r>
              <a:rPr lang="pl-PL" dirty="0" smtClean="0"/>
              <a:t>naukowych (mechanika kwantowa) i filozoficznych (buddyzm)</a:t>
            </a:r>
            <a:endParaRPr lang="pl-PL" dirty="0"/>
          </a:p>
        </p:txBody>
      </p:sp>
    </p:spTree>
    <p:extLst>
      <p:ext uri="{BB962C8B-B14F-4D97-AF65-F5344CB8AC3E}">
        <p14:creationId xmlns:p14="http://schemas.microsoft.com/office/powerpoint/2010/main" val="339430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Filozofia jako intuicyjna nauka, będąca w interakcji z nauką</a:t>
            </a:r>
            <a:endParaRPr lang="pl-PL" dirty="0"/>
          </a:p>
        </p:txBody>
      </p:sp>
      <p:sp>
        <p:nvSpPr>
          <p:cNvPr id="3" name="Symbol zastępczy zawartości 2"/>
          <p:cNvSpPr>
            <a:spLocks noGrp="1"/>
          </p:cNvSpPr>
          <p:nvPr>
            <p:ph idx="1"/>
          </p:nvPr>
        </p:nvSpPr>
        <p:spPr/>
        <p:txBody>
          <a:bodyPr/>
          <a:lstStyle/>
          <a:p>
            <a:pPr>
              <a:buClr>
                <a:schemeClr val="bg1">
                  <a:lumMod val="75000"/>
                </a:schemeClr>
              </a:buClr>
              <a:buSzPct val="150000"/>
            </a:pPr>
            <a:r>
              <a:rPr lang="pl-PL" dirty="0" smtClean="0"/>
              <a:t>Naukowe odkrycia inspirują filozofów, odkrycia Kopernika, Einsteina, </a:t>
            </a:r>
            <a:r>
              <a:rPr lang="pl-PL" dirty="0" err="1" smtClean="0"/>
              <a:t>Hubbla</a:t>
            </a:r>
            <a:r>
              <a:rPr lang="pl-PL" dirty="0" smtClean="0"/>
              <a:t>, Darwina, Watsona i </a:t>
            </a:r>
            <a:r>
              <a:rPr lang="pl-PL" dirty="0" err="1" smtClean="0"/>
              <a:t>Cricka</a:t>
            </a:r>
            <a:r>
              <a:rPr lang="pl-PL" dirty="0" smtClean="0"/>
              <a:t> zmieniły pojęcia filozoficzne ludzi.</a:t>
            </a:r>
          </a:p>
          <a:p>
            <a:pPr>
              <a:buClr>
                <a:schemeClr val="bg1">
                  <a:lumMod val="75000"/>
                </a:schemeClr>
              </a:buClr>
              <a:buSzPct val="150000"/>
            </a:pPr>
            <a:r>
              <a:rPr lang="pl-PL" dirty="0"/>
              <a:t>Odkrycia Pałowa zmieniły nasze </a:t>
            </a:r>
            <a:r>
              <a:rPr lang="pl-PL" dirty="0" smtClean="0"/>
              <a:t>pojęcia </a:t>
            </a:r>
            <a:r>
              <a:rPr lang="pl-PL" dirty="0"/>
              <a:t>o materialnych podstawach naszych </a:t>
            </a:r>
            <a:r>
              <a:rPr lang="pl-PL" dirty="0" err="1"/>
              <a:t>zachowań</a:t>
            </a:r>
            <a:r>
              <a:rPr lang="pl-PL" dirty="0"/>
              <a:t> </a:t>
            </a:r>
            <a:r>
              <a:rPr lang="pl-PL" dirty="0" smtClean="0"/>
              <a:t>i </a:t>
            </a:r>
            <a:r>
              <a:rPr lang="pl-PL" dirty="0"/>
              <a:t>świadomości. Cybernetyka zmieniła nasze </a:t>
            </a:r>
            <a:r>
              <a:rPr lang="pl-PL" dirty="0" smtClean="0"/>
              <a:t>pojęcia </a:t>
            </a:r>
            <a:r>
              <a:rPr lang="pl-PL" dirty="0"/>
              <a:t>o interakcjach społecznych. </a:t>
            </a:r>
            <a:r>
              <a:rPr lang="pl-PL" dirty="0" err="1"/>
              <a:t>Feed-back</a:t>
            </a:r>
            <a:r>
              <a:rPr lang="pl-PL" dirty="0"/>
              <a:t> </a:t>
            </a:r>
            <a:r>
              <a:rPr lang="pl-PL" dirty="0" err="1"/>
              <a:t>effect</a:t>
            </a:r>
            <a:r>
              <a:rPr lang="pl-PL" dirty="0"/>
              <a:t> o systemach ludzi-maszyn. </a:t>
            </a:r>
            <a:r>
              <a:rPr lang="pl-PL" dirty="0" smtClean="0"/>
              <a:t>Postępy </a:t>
            </a:r>
            <a:r>
              <a:rPr lang="pl-PL" dirty="0"/>
              <a:t>genetyki o mechanizmach dziedziczności, zależności od pokoleń. </a:t>
            </a:r>
          </a:p>
        </p:txBody>
      </p:sp>
    </p:spTree>
    <p:extLst>
      <p:ext uri="{BB962C8B-B14F-4D97-AF65-F5344CB8AC3E}">
        <p14:creationId xmlns:p14="http://schemas.microsoft.com/office/powerpoint/2010/main" val="3234101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 początkach lekarze byli filozofami, artystami, naukowcami jednocześnie</a:t>
            </a:r>
            <a:endParaRPr lang="pl-PL" dirty="0"/>
          </a:p>
        </p:txBody>
      </p:sp>
      <p:sp>
        <p:nvSpPr>
          <p:cNvPr id="3" name="Symbol zastępczy zawartości 2"/>
          <p:cNvSpPr>
            <a:spLocks noGrp="1"/>
          </p:cNvSpPr>
          <p:nvPr>
            <p:ph idx="1"/>
          </p:nvPr>
        </p:nvSpPr>
        <p:spPr/>
        <p:txBody>
          <a:bodyPr/>
          <a:lstStyle/>
          <a:p>
            <a:pPr>
              <a:buClr>
                <a:schemeClr val="accent6">
                  <a:lumMod val="40000"/>
                  <a:lumOff val="60000"/>
                </a:schemeClr>
              </a:buClr>
              <a:buSzPct val="150000"/>
            </a:pPr>
            <a:r>
              <a:rPr lang="pl-PL" dirty="0" err="1" smtClean="0"/>
              <a:t>Imhotep</a:t>
            </a:r>
            <a:r>
              <a:rPr lang="pl-PL" dirty="0" smtClean="0"/>
              <a:t>; architekt twórca piramidy schodkowej w </a:t>
            </a:r>
            <a:r>
              <a:rPr lang="pl-PL" dirty="0" err="1" smtClean="0"/>
              <a:t>Sakkarze</a:t>
            </a:r>
            <a:r>
              <a:rPr lang="pl-PL" dirty="0" smtClean="0"/>
              <a:t> i lekarz</a:t>
            </a:r>
          </a:p>
          <a:p>
            <a:pPr>
              <a:buClr>
                <a:schemeClr val="accent6">
                  <a:lumMod val="40000"/>
                  <a:lumOff val="60000"/>
                </a:schemeClr>
              </a:buClr>
              <a:buSzPct val="150000"/>
            </a:pPr>
            <a:r>
              <a:rPr lang="pl-PL" dirty="0" err="1" smtClean="0"/>
              <a:t>Soranus</a:t>
            </a:r>
            <a:r>
              <a:rPr lang="pl-PL" dirty="0" smtClean="0"/>
              <a:t> z Efezu, </a:t>
            </a:r>
            <a:r>
              <a:rPr lang="pl-PL" dirty="0" err="1" smtClean="0"/>
              <a:t>Soranos</a:t>
            </a:r>
            <a:r>
              <a:rPr lang="pl-PL" dirty="0" smtClean="0"/>
              <a:t> (98-138) – lekarz i filozof grecki</a:t>
            </a:r>
          </a:p>
          <a:p>
            <a:pPr>
              <a:buClr>
                <a:schemeClr val="accent6">
                  <a:lumMod val="40000"/>
                  <a:lumOff val="60000"/>
                </a:schemeClr>
              </a:buClr>
              <a:buSzPct val="150000"/>
            </a:pPr>
            <a:r>
              <a:rPr lang="pl-PL" dirty="0" smtClean="0"/>
              <a:t>Avicenna (980-1037) „Kanon medycyny”, „Księga uzdrowienia”, „Źródło mądrości”</a:t>
            </a:r>
          </a:p>
          <a:p>
            <a:pPr>
              <a:buClr>
                <a:schemeClr val="accent6">
                  <a:lumMod val="40000"/>
                  <a:lumOff val="60000"/>
                </a:schemeClr>
              </a:buClr>
              <a:buSzPct val="150000"/>
            </a:pPr>
            <a:r>
              <a:rPr lang="pl-PL" dirty="0" err="1" smtClean="0"/>
              <a:t>Menodotos</a:t>
            </a:r>
            <a:r>
              <a:rPr lang="pl-PL" dirty="0" smtClean="0"/>
              <a:t> z </a:t>
            </a:r>
            <a:r>
              <a:rPr lang="pl-PL" dirty="0" err="1" smtClean="0"/>
              <a:t>Nikomedii</a:t>
            </a:r>
            <a:r>
              <a:rPr lang="pl-PL" dirty="0" smtClean="0"/>
              <a:t> (II w. n.e.?) – filozof (psycholog) i lekarz</a:t>
            </a:r>
          </a:p>
          <a:p>
            <a:pPr>
              <a:buClr>
                <a:schemeClr val="accent6">
                  <a:lumMod val="40000"/>
                  <a:lumOff val="60000"/>
                </a:schemeClr>
              </a:buClr>
              <a:buSzPct val="150000"/>
            </a:pPr>
            <a:r>
              <a:rPr lang="pl-PL" dirty="0" smtClean="0"/>
              <a:t>Mikołaj Kopernik (przez rok studiował medycynę w Bolonii, w Padwie kontynuował 2 lata)</a:t>
            </a:r>
          </a:p>
          <a:p>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Terapia uporczywa</a:t>
            </a:r>
            <a:endParaRPr lang="pl-PL" dirty="0"/>
          </a:p>
        </p:txBody>
      </p:sp>
      <p:sp>
        <p:nvSpPr>
          <p:cNvPr id="3" name="Symbol zastępczy zawartości 2"/>
          <p:cNvSpPr>
            <a:spLocks noGrp="1"/>
          </p:cNvSpPr>
          <p:nvPr>
            <p:ph idx="1"/>
          </p:nvPr>
        </p:nvSpPr>
        <p:spPr/>
        <p:txBody>
          <a:bodyPr/>
          <a:lstStyle/>
          <a:p>
            <a:pPr>
              <a:buClr>
                <a:schemeClr val="accent6">
                  <a:lumMod val="60000"/>
                  <a:lumOff val="40000"/>
                </a:schemeClr>
              </a:buClr>
              <a:buSzPct val="150000"/>
            </a:pPr>
            <a:r>
              <a:rPr lang="pl-PL" dirty="0" smtClean="0"/>
              <a:t>Sztuka </a:t>
            </a:r>
            <a:r>
              <a:rPr lang="pl-PL" dirty="0"/>
              <a:t>ż</a:t>
            </a:r>
            <a:r>
              <a:rPr lang="pl-PL" dirty="0" smtClean="0"/>
              <a:t>ycia nie polega na tym aby żyć jak najdłużej. Jest jeszcze wiele okoliczności życia jak jego jakość, sens i cel istnienia.</a:t>
            </a:r>
          </a:p>
          <a:p>
            <a:pPr>
              <a:buClr>
                <a:schemeClr val="accent6">
                  <a:lumMod val="60000"/>
                  <a:lumOff val="40000"/>
                </a:schemeClr>
              </a:buClr>
              <a:buSzPct val="150000"/>
            </a:pPr>
            <a:r>
              <a:rPr lang="pl-PL" dirty="0" smtClean="0"/>
              <a:t>Jeżeli terapia nie daje nadziei na poprawę stanu pacjenta dodajemy mu cierpienia często za cenę życia w nieświadomości, ale tego nigdy nie możemy być pewni.</a:t>
            </a:r>
          </a:p>
          <a:p>
            <a:pPr>
              <a:buClr>
                <a:schemeClr val="accent6">
                  <a:lumMod val="60000"/>
                  <a:lumOff val="40000"/>
                </a:schemeClr>
              </a:buClr>
              <a:buSzPct val="150000"/>
            </a:pPr>
            <a:r>
              <a:rPr lang="pl-PL" dirty="0"/>
              <a:t>Jakość życia jest jednym z kluczowych pojęć wartości w świecie bardzo zaawansowanych technik </a:t>
            </a:r>
            <a:r>
              <a:rPr lang="pl-PL" dirty="0" smtClean="0"/>
              <a:t>medycznych</a:t>
            </a:r>
            <a:endParaRPr lang="pl-PL" dirty="0"/>
          </a:p>
        </p:txBody>
      </p:sp>
    </p:spTree>
    <p:extLst>
      <p:ext uri="{BB962C8B-B14F-4D97-AF65-F5344CB8AC3E}">
        <p14:creationId xmlns:p14="http://schemas.microsoft.com/office/powerpoint/2010/main" val="4141836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p:txBody>
          <a:bodyPr/>
          <a:lstStyle/>
          <a:p>
            <a:r>
              <a:rPr lang="pl-PL" dirty="0" smtClean="0"/>
              <a:t>Choroba Parkinsona</a:t>
            </a:r>
            <a:endParaRPr lang="pl-PL" dirty="0"/>
          </a:p>
        </p:txBody>
      </p:sp>
      <p:sp>
        <p:nvSpPr>
          <p:cNvPr id="10" name="Symbol zastępczy zawartości 9"/>
          <p:cNvSpPr>
            <a:spLocks noGrp="1"/>
          </p:cNvSpPr>
          <p:nvPr>
            <p:ph idx="1"/>
          </p:nvPr>
        </p:nvSpPr>
        <p:spPr/>
        <p:txBody>
          <a:bodyPr>
            <a:normAutofit fontScale="92500" lnSpcReduction="10000"/>
          </a:bodyPr>
          <a:lstStyle/>
          <a:p>
            <a:pPr>
              <a:buClr>
                <a:schemeClr val="accent2">
                  <a:lumMod val="40000"/>
                  <a:lumOff val="60000"/>
                </a:schemeClr>
              </a:buClr>
              <a:buSzPct val="150000"/>
            </a:pPr>
            <a:r>
              <a:rPr lang="pl-PL" dirty="0" smtClean="0"/>
              <a:t>Moim odkryciem było wyodrębnienie genu LRRK2 występującego u 1 – 2% ludzi z chorobą Parkinsona </a:t>
            </a:r>
            <a:r>
              <a:rPr lang="pl-PL" sz="2200" dirty="0" smtClean="0"/>
              <a:t>(</a:t>
            </a:r>
            <a:r>
              <a:rPr lang="pl-PL" sz="2200" dirty="0" err="1" smtClean="0"/>
              <a:t>prof.Zb.Wyszołek</a:t>
            </a:r>
            <a:r>
              <a:rPr lang="pl-PL" sz="2200" dirty="0" smtClean="0"/>
              <a:t>)</a:t>
            </a:r>
          </a:p>
          <a:p>
            <a:pPr>
              <a:buClr>
                <a:schemeClr val="accent2">
                  <a:lumMod val="40000"/>
                  <a:lumOff val="60000"/>
                </a:schemeClr>
              </a:buClr>
              <a:buSzPct val="150000"/>
            </a:pPr>
            <a:r>
              <a:rPr lang="pl-PL" dirty="0" smtClean="0"/>
              <a:t>Mamy wiele do zrobienia aby wyjaśnić pozostałe 98% przyczyn choroby</a:t>
            </a:r>
          </a:p>
          <a:p>
            <a:pPr>
              <a:buClr>
                <a:schemeClr val="accent2">
                  <a:lumMod val="40000"/>
                  <a:lumOff val="60000"/>
                </a:schemeClr>
              </a:buClr>
              <a:buSzPct val="150000"/>
            </a:pPr>
            <a:r>
              <a:rPr lang="pl-PL" dirty="0" smtClean="0"/>
              <a:t>W ubiegłym roku wykryto 22 miejsca genowe związane z tą chorobą, w tym roku jedno</a:t>
            </a:r>
          </a:p>
          <a:p>
            <a:pPr>
              <a:buClr>
                <a:schemeClr val="accent2">
                  <a:lumMod val="40000"/>
                  <a:lumOff val="60000"/>
                </a:schemeClr>
              </a:buClr>
              <a:buSzPct val="150000"/>
            </a:pPr>
            <a:r>
              <a:rPr lang="pl-PL" dirty="0" smtClean="0"/>
              <a:t>Wszystkie są odpowiedzialne za 2-3% </a:t>
            </a:r>
            <a:r>
              <a:rPr lang="pl-PL" dirty="0" err="1" smtClean="0"/>
              <a:t>zachorowań</a:t>
            </a:r>
            <a:endParaRPr lang="pl-PL" dirty="0"/>
          </a:p>
        </p:txBody>
      </p:sp>
      <p:sp>
        <p:nvSpPr>
          <p:cNvPr id="11" name="Symbol zastępczy tekstu 10"/>
          <p:cNvSpPr>
            <a:spLocks noGrp="1"/>
          </p:cNvSpPr>
          <p:nvPr>
            <p:ph type="body" sz="half" idx="2"/>
          </p:nvPr>
        </p:nvSpPr>
        <p:spPr/>
        <p:txBody>
          <a:bodyPr/>
          <a:lstStyle/>
          <a:p>
            <a:r>
              <a:rPr lang="pl-PL" dirty="0" smtClean="0"/>
              <a:t>To choroba zwyrodnieniowa układu nerwowego na tle genetycznym i środowiskowym zwykle w wieku po 65r życia</a:t>
            </a:r>
          </a:p>
          <a:p>
            <a:r>
              <a:rPr lang="pl-PL" dirty="0" smtClean="0"/>
              <a:t>Leczenie objawowe L-</a:t>
            </a:r>
            <a:r>
              <a:rPr lang="pl-PL" dirty="0" err="1"/>
              <a:t>d</a:t>
            </a:r>
            <a:r>
              <a:rPr lang="pl-PL" dirty="0" err="1" smtClean="0"/>
              <a:t>opą</a:t>
            </a:r>
            <a:r>
              <a:rPr lang="pl-PL" dirty="0" smtClean="0"/>
              <a:t> jest możliwe co wyróżnia ją spośród innych chorób zwyrodnieniowych</a:t>
            </a:r>
            <a:endParaRPr lang="pl-PL" dirty="0"/>
          </a:p>
        </p:txBody>
      </p:sp>
    </p:spTree>
    <p:extLst>
      <p:ext uri="{BB962C8B-B14F-4D97-AF65-F5344CB8AC3E}">
        <p14:creationId xmlns:p14="http://schemas.microsoft.com/office/powerpoint/2010/main" val="2706802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USA; Eksperymentalne leczenie genetyczne</a:t>
            </a:r>
            <a:endParaRPr lang="pl-PL" dirty="0"/>
          </a:p>
        </p:txBody>
      </p:sp>
      <p:sp>
        <p:nvSpPr>
          <p:cNvPr id="3" name="Symbol zastępczy zawartości 2"/>
          <p:cNvSpPr>
            <a:spLocks noGrp="1"/>
          </p:cNvSpPr>
          <p:nvPr>
            <p:ph idx="1"/>
          </p:nvPr>
        </p:nvSpPr>
        <p:spPr/>
        <p:txBody>
          <a:bodyPr/>
          <a:lstStyle/>
          <a:p>
            <a:pPr>
              <a:buClr>
                <a:schemeClr val="bg2">
                  <a:lumMod val="50000"/>
                </a:schemeClr>
              </a:buClr>
              <a:buSzPct val="150000"/>
            </a:pPr>
            <a:r>
              <a:rPr lang="pl-PL" dirty="0" smtClean="0"/>
              <a:t>Początki zawsze są trudne. Jaka jest filozofia w tej sytuacji? To filozofia nadziei</a:t>
            </a:r>
          </a:p>
          <a:p>
            <a:pPr>
              <a:buClr>
                <a:schemeClr val="bg2">
                  <a:lumMod val="50000"/>
                </a:schemeClr>
              </a:buClr>
              <a:buSzPct val="150000"/>
            </a:pPr>
            <a:r>
              <a:rPr lang="pl-PL" dirty="0" smtClean="0"/>
              <a:t>Natomiast technologia CRISPR to sztuka tworzenia </a:t>
            </a:r>
            <a:r>
              <a:rPr lang="pl-PL" i="1" dirty="0" err="1" smtClean="0"/>
              <a:t>state</a:t>
            </a:r>
            <a:r>
              <a:rPr lang="pl-PL" i="1" dirty="0" smtClean="0"/>
              <a:t> of art</a:t>
            </a:r>
            <a:endParaRPr lang="pl-PL" i="1" dirty="0"/>
          </a:p>
        </p:txBody>
      </p:sp>
      <p:sp>
        <p:nvSpPr>
          <p:cNvPr id="4" name="Symbol zastępczy tekstu 3"/>
          <p:cNvSpPr>
            <a:spLocks noGrp="1"/>
          </p:cNvSpPr>
          <p:nvPr>
            <p:ph type="body" sz="half" idx="2"/>
          </p:nvPr>
        </p:nvSpPr>
        <p:spPr/>
        <p:txBody>
          <a:bodyPr/>
          <a:lstStyle/>
          <a:p>
            <a:r>
              <a:rPr lang="pl-PL" dirty="0" smtClean="0"/>
              <a:t>Naukowcy będą mogli ingerować w DNA chorych na raka.</a:t>
            </a:r>
          </a:p>
          <a:p>
            <a:r>
              <a:rPr lang="pl-PL" dirty="0" smtClean="0"/>
              <a:t>W Uniwersytecie Pensylwania za pomocą technologii CRISPR podjęte będą próby leczenia szpiczaków, czerniaków i mięsaków.</a:t>
            </a:r>
          </a:p>
          <a:p>
            <a:r>
              <a:rPr lang="pl-PL" dirty="0" smtClean="0"/>
              <a:t>Naukowcy zamierzają wyciąć trzy geny, które odpowiadają za odporność, zmodyfikowane geny będą następnie wszczepione ponownie.</a:t>
            </a:r>
          </a:p>
          <a:p>
            <a:r>
              <a:rPr lang="pl-PL" dirty="0" smtClean="0"/>
              <a:t>Ich zadaniem będzie namierzanie i niszczenie komórek nowotworowych.</a:t>
            </a:r>
          </a:p>
          <a:p>
            <a:r>
              <a:rPr lang="pl-PL" dirty="0" smtClean="0"/>
              <a:t>Grupa badana 18 pacjentów kosztem 250 mln $.</a:t>
            </a:r>
          </a:p>
          <a:p>
            <a:r>
              <a:rPr lang="pl-PL" dirty="0" smtClean="0"/>
              <a:t>Bezpieczeństwo tej technologii nie zostało jeszcze potwierdzone na ludziach.</a:t>
            </a:r>
            <a:endParaRPr lang="pl-PL" dirty="0"/>
          </a:p>
        </p:txBody>
      </p:sp>
    </p:spTree>
    <p:extLst>
      <p:ext uri="{BB962C8B-B14F-4D97-AF65-F5344CB8AC3E}">
        <p14:creationId xmlns:p14="http://schemas.microsoft.com/office/powerpoint/2010/main" val="98047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Królik laboratoryjny i królik dziki</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8601" y="2057400"/>
            <a:ext cx="3643133" cy="2859859"/>
          </a:xfrm>
        </p:spPr>
      </p:pic>
      <p:sp>
        <p:nvSpPr>
          <p:cNvPr id="4" name="Symbol zastępczy tekstu 3"/>
          <p:cNvSpPr>
            <a:spLocks noGrp="1"/>
          </p:cNvSpPr>
          <p:nvPr>
            <p:ph type="body" sz="half" idx="2"/>
          </p:nvPr>
        </p:nvSpPr>
        <p:spPr/>
        <p:txBody>
          <a:bodyPr>
            <a:normAutofit lnSpcReduction="10000"/>
          </a:bodyPr>
          <a:lstStyle/>
          <a:p>
            <a:r>
              <a:rPr lang="pl-PL" dirty="0" smtClean="0"/>
              <a:t>Do Narodowego Instytutu Zdrowia pracownicy przywieźli dzikiego królika złapanego na wolności. Wkrótce zaprzyjaźnił się z nim królik, który urodził i wychował się w laboratorium. Któregoś dnia pracownik nie domknął klatki. Dziki królik postanowił uciec i zaproponował laboratoryjnemu koledze, że pokaże mu świat wolności, którego nie zna. Na początek zaprowadził go na pole kapusty, gdzie najedli się do syta, po tym na pole marchewki gdzie ucztowali do woli, wreszcie do jamy pełnej królic, gdzie uprawiali seks przez całą noc. Po jakimś czasie królik laboratoryjny oświadczył, że musi wracać. Dlaczego pyta kolega, tu jest tak pięknie. Na to ten. Nic nie mogę poradzić, po prostu muszę zapalić.</a:t>
            </a:r>
            <a:endParaRPr lang="pl-PL" dirty="0"/>
          </a:p>
        </p:txBody>
      </p:sp>
    </p:spTree>
    <p:extLst>
      <p:ext uri="{BB962C8B-B14F-4D97-AF65-F5344CB8AC3E}">
        <p14:creationId xmlns:p14="http://schemas.microsoft.com/office/powerpoint/2010/main" val="540069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Sztuka w medycynie</a:t>
            </a:r>
            <a:endParaRPr lang="pl-PL" dirty="0"/>
          </a:p>
        </p:txBody>
      </p:sp>
      <p:sp>
        <p:nvSpPr>
          <p:cNvPr id="3" name="Symbol zastępczy tekstu 2"/>
          <p:cNvSpPr>
            <a:spLocks noGrp="1"/>
          </p:cNvSpPr>
          <p:nvPr>
            <p:ph type="body" idx="1"/>
          </p:nvPr>
        </p:nvSpPr>
        <p:spPr/>
        <p:txBody>
          <a:bodyPr/>
          <a:lstStyle/>
          <a:p>
            <a:r>
              <a:rPr lang="pl-PL" dirty="0" smtClean="0"/>
              <a:t>Urządzenia medyczne The </a:t>
            </a:r>
            <a:r>
              <a:rPr lang="pl-PL" dirty="0" err="1" smtClean="0"/>
              <a:t>state</a:t>
            </a:r>
            <a:r>
              <a:rPr lang="pl-PL" dirty="0" smtClean="0"/>
              <a:t> of art. Obrazy realne jako dzieła sztuki naturalnej</a:t>
            </a:r>
            <a:endParaRPr lang="pl-PL" dirty="0"/>
          </a:p>
        </p:txBody>
      </p:sp>
    </p:spTree>
    <p:extLst>
      <p:ext uri="{BB962C8B-B14F-4D97-AF65-F5344CB8AC3E}">
        <p14:creationId xmlns:p14="http://schemas.microsoft.com/office/powerpoint/2010/main" val="1481906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smtClean="0"/>
              <a:t>Zdrowie to podstawa życia, nie treść, chyba, że wypełniona bólem </a:t>
            </a:r>
            <a:r>
              <a:rPr lang="pl-PL" sz="2400" dirty="0" smtClean="0"/>
              <a:t>(JR) </a:t>
            </a:r>
            <a:endParaRPr lang="pl-PL" dirty="0"/>
          </a:p>
        </p:txBody>
      </p:sp>
      <p:sp>
        <p:nvSpPr>
          <p:cNvPr id="5" name="Symbol zastępczy tekstu 4"/>
          <p:cNvSpPr>
            <a:spLocks noGrp="1"/>
          </p:cNvSpPr>
          <p:nvPr>
            <p:ph type="body" idx="1"/>
          </p:nvPr>
        </p:nvSpPr>
        <p:spPr/>
        <p:txBody>
          <a:bodyPr>
            <a:normAutofit/>
          </a:bodyPr>
          <a:lstStyle/>
          <a:p>
            <a:r>
              <a:rPr lang="pl-PL" dirty="0" smtClean="0">
                <a:solidFill>
                  <a:schemeClr val="tx1">
                    <a:lumMod val="65000"/>
                    <a:lumOff val="35000"/>
                  </a:schemeClr>
                </a:solidFill>
              </a:rPr>
              <a:t>Ból może mieć charakter emocjonalny i generować ból fizyczny. Ten może generować cierpienie psychiczne. Należy leczyć ciało i psychikę do czego potrzebna jest wiedza, sprzęt, leki, filozofia i sztuka. </a:t>
            </a:r>
            <a:endParaRPr lang="pl-PL" dirty="0">
              <a:solidFill>
                <a:schemeClr val="tx1">
                  <a:lumMod val="65000"/>
                  <a:lumOff val="35000"/>
                </a:schemeClr>
              </a:solidFill>
            </a:endParaRPr>
          </a:p>
        </p:txBody>
      </p:sp>
    </p:spTree>
    <p:extLst>
      <p:ext uri="{BB962C8B-B14F-4D97-AF65-F5344CB8AC3E}">
        <p14:creationId xmlns:p14="http://schemas.microsoft.com/office/powerpoint/2010/main" val="3897109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Neurocyty</a:t>
            </a: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2731" r="2731"/>
          <a:stretch>
            <a:fillRect/>
          </a:stretch>
        </p:blipFill>
        <p:spPr/>
      </p:pic>
      <p:sp>
        <p:nvSpPr>
          <p:cNvPr id="4" name="Symbol zastępczy tekstu 3"/>
          <p:cNvSpPr>
            <a:spLocks noGrp="1"/>
          </p:cNvSpPr>
          <p:nvPr>
            <p:ph type="body" sz="half" idx="2"/>
          </p:nvPr>
        </p:nvSpPr>
        <p:spPr/>
        <p:txBody>
          <a:bodyPr/>
          <a:lstStyle/>
          <a:p>
            <a:r>
              <a:rPr lang="pl-PL" dirty="0" smtClean="0"/>
              <a:t>Wyglądają jak neony</a:t>
            </a:r>
            <a:endParaRPr lang="pl-PL" dirty="0"/>
          </a:p>
        </p:txBody>
      </p:sp>
    </p:spTree>
    <p:extLst>
      <p:ext uri="{BB962C8B-B14F-4D97-AF65-F5344CB8AC3E}">
        <p14:creationId xmlns:p14="http://schemas.microsoft.com/office/powerpoint/2010/main" val="85144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Neurocyty</a:t>
            </a: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2552" r="2552"/>
          <a:stretch>
            <a:fillRect/>
          </a:stretch>
        </p:blipFill>
        <p:spPr/>
      </p:pic>
      <p:sp>
        <p:nvSpPr>
          <p:cNvPr id="4" name="Symbol zastępczy tekstu 3"/>
          <p:cNvSpPr>
            <a:spLocks noGrp="1"/>
          </p:cNvSpPr>
          <p:nvPr>
            <p:ph type="body" sz="half" idx="2"/>
          </p:nvPr>
        </p:nvSpPr>
        <p:spPr/>
        <p:txBody>
          <a:bodyPr/>
          <a:lstStyle/>
          <a:p>
            <a:r>
              <a:rPr lang="pl-PL" dirty="0" smtClean="0"/>
              <a:t>Piękna jest architektura mózgu</a:t>
            </a:r>
            <a:endParaRPr lang="pl-PL" dirty="0"/>
          </a:p>
        </p:txBody>
      </p:sp>
    </p:spTree>
    <p:extLst>
      <p:ext uri="{BB962C8B-B14F-4D97-AF65-F5344CB8AC3E}">
        <p14:creationId xmlns:p14="http://schemas.microsoft.com/office/powerpoint/2010/main" val="141818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Sztuczne oko</a:t>
            </a: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1590" r="1590"/>
          <a:stretch>
            <a:fillRect/>
          </a:stretch>
        </p:blipFill>
        <p:spPr/>
      </p:pic>
      <p:sp>
        <p:nvSpPr>
          <p:cNvPr id="4" name="Symbol zastępczy tekstu 3"/>
          <p:cNvSpPr>
            <a:spLocks noGrp="1"/>
          </p:cNvSpPr>
          <p:nvPr>
            <p:ph type="body" sz="half" idx="2"/>
          </p:nvPr>
        </p:nvSpPr>
        <p:spPr/>
        <p:txBody>
          <a:bodyPr/>
          <a:lstStyle/>
          <a:p>
            <a:r>
              <a:rPr lang="pl-PL" dirty="0"/>
              <a:t>W </a:t>
            </a:r>
            <a:r>
              <a:rPr lang="pl-PL" dirty="0" err="1"/>
              <a:t>Moorfields</a:t>
            </a:r>
            <a:r>
              <a:rPr lang="pl-PL" dirty="0"/>
              <a:t> </a:t>
            </a:r>
            <a:r>
              <a:rPr lang="pl-PL" dirty="0" err="1"/>
              <a:t>Eye</a:t>
            </a:r>
            <a:r>
              <a:rPr lang="pl-PL" dirty="0"/>
              <a:t> </a:t>
            </a:r>
            <a:r>
              <a:rPr lang="pl-PL" dirty="0" err="1"/>
              <a:t>Hospital</a:t>
            </a:r>
            <a:r>
              <a:rPr lang="pl-PL" dirty="0"/>
              <a:t> w Wielkiej Brytanii lekarze wszczepili niewidomemu bioniczne oko. Częściowo jest sztuczne, a częściowo prawdziwe. W efekcie zabiegu pacjent zaczął widzieć.</a:t>
            </a:r>
          </a:p>
        </p:txBody>
      </p:sp>
    </p:spTree>
    <p:extLst>
      <p:ext uri="{BB962C8B-B14F-4D97-AF65-F5344CB8AC3E}">
        <p14:creationId xmlns:p14="http://schemas.microsoft.com/office/powerpoint/2010/main" val="184976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a:t>“Medycyna w sztuce” w Krakowie. </a:t>
            </a:r>
            <a:r>
              <a:rPr lang="pl-PL" dirty="0" smtClean="0"/>
              <a:t/>
            </a:r>
            <a:br>
              <a:rPr lang="pl-PL" dirty="0" smtClean="0"/>
            </a:br>
            <a:r>
              <a:rPr lang="pl-PL" sz="2800" dirty="0" smtClean="0"/>
              <a:t>Maria </a:t>
            </a:r>
            <a:r>
              <a:rPr lang="pl-PL" sz="2800" dirty="0"/>
              <a:t>Anna </a:t>
            </a:r>
            <a:r>
              <a:rPr lang="pl-PL" sz="2800" dirty="0" smtClean="0"/>
              <a:t>Potocka</a:t>
            </a:r>
            <a:endParaRPr lang="pl-PL" sz="2800" dirty="0"/>
          </a:p>
        </p:txBody>
      </p:sp>
      <p:sp>
        <p:nvSpPr>
          <p:cNvPr id="3" name="Symbol zastępczy zawartości 2"/>
          <p:cNvSpPr>
            <a:spLocks noGrp="1"/>
          </p:cNvSpPr>
          <p:nvPr>
            <p:ph idx="1"/>
          </p:nvPr>
        </p:nvSpPr>
        <p:spPr/>
        <p:txBody>
          <a:bodyPr/>
          <a:lstStyle/>
          <a:p>
            <a:pPr>
              <a:buClr>
                <a:schemeClr val="tx2">
                  <a:lumMod val="20000"/>
                  <a:lumOff val="80000"/>
                </a:schemeClr>
              </a:buClr>
              <a:buSzPct val="150000"/>
            </a:pPr>
            <a:r>
              <a:rPr lang="pl-PL" dirty="0" smtClean="0"/>
              <a:t>Ta </a:t>
            </a:r>
            <a:r>
              <a:rPr lang="pl-PL" dirty="0"/>
              <a:t>wystawa nie zrównuje artystów z lekarzami. Przecież Ci pierwsi mają prawo do fantazji </a:t>
            </a:r>
            <a:r>
              <a:rPr lang="pl-PL" dirty="0" smtClean="0"/>
              <a:t>i nieodpowiedzialności</a:t>
            </a:r>
            <a:r>
              <a:rPr lang="pl-PL" dirty="0"/>
              <a:t>, ci drudzy muszą być odpowiedzialni aż do przesady.</a:t>
            </a:r>
          </a:p>
          <a:p>
            <a:pPr>
              <a:buClr>
                <a:schemeClr val="tx2">
                  <a:lumMod val="20000"/>
                  <a:lumOff val="80000"/>
                </a:schemeClr>
              </a:buClr>
              <a:buSzPct val="150000"/>
            </a:pPr>
            <a:r>
              <a:rPr lang="pl-PL" dirty="0" smtClean="0"/>
              <a:t>To niezwykle antropocentryczne pojmowanie funkcji artysty i lekarza i nieco krzywdzące artystów, śmierć duszy jest może nawet gorsza od śmierci ciała</a:t>
            </a:r>
          </a:p>
          <a:p>
            <a:pPr>
              <a:buClr>
                <a:schemeClr val="tx2">
                  <a:lumMod val="20000"/>
                  <a:lumOff val="80000"/>
                </a:schemeClr>
              </a:buClr>
              <a:buSzPct val="150000"/>
            </a:pPr>
            <a:r>
              <a:rPr lang="pl-PL" dirty="0" smtClean="0"/>
              <a:t>Można tylko powiedzieć, że jest to opinia pragmatyczna, inaczej Hemingway pewnie nie popełniłby samobójstwa</a:t>
            </a:r>
          </a:p>
          <a:p>
            <a:pPr>
              <a:buClr>
                <a:schemeClr val="tx2">
                  <a:lumMod val="20000"/>
                  <a:lumOff val="80000"/>
                </a:schemeClr>
              </a:buClr>
              <a:buSzPct val="150000"/>
            </a:pPr>
            <a:r>
              <a:rPr lang="pl-PL" dirty="0" smtClean="0"/>
              <a:t>Efekt Wertera zaczął się po opublikowaniu „Cierpienia miłosnego Wertera” JW </a:t>
            </a:r>
            <a:r>
              <a:rPr lang="pl-PL" dirty="0"/>
              <a:t>v</a:t>
            </a:r>
            <a:r>
              <a:rPr lang="pl-PL" dirty="0" smtClean="0"/>
              <a:t>on Goethego</a:t>
            </a:r>
            <a:endParaRPr lang="pl-PL" dirty="0"/>
          </a:p>
        </p:txBody>
      </p:sp>
    </p:spTree>
    <p:extLst>
      <p:ext uri="{BB962C8B-B14F-4D97-AF65-F5344CB8AC3E}">
        <p14:creationId xmlns:p14="http://schemas.microsoft.com/office/powerpoint/2010/main" val="3370246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Rzeźba Bartłomieja z katedry w Mediolanie. </a:t>
            </a:r>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l="8395" r="8395"/>
          <a:stretch>
            <a:fillRect/>
          </a:stretch>
        </p:blipFill>
        <p:spPr/>
      </p:pic>
      <p:sp>
        <p:nvSpPr>
          <p:cNvPr id="3" name="Symbol zastępczy zawartości 2"/>
          <p:cNvSpPr>
            <a:spLocks noGrp="1"/>
          </p:cNvSpPr>
          <p:nvPr>
            <p:ph type="body" sz="half" idx="2"/>
          </p:nvPr>
        </p:nvSpPr>
        <p:spPr/>
        <p:txBody>
          <a:bodyPr/>
          <a:lstStyle/>
          <a:p>
            <a:r>
              <a:rPr lang="pl-PL" dirty="0" smtClean="0"/>
              <a:t>Mężczyzna </a:t>
            </a:r>
            <a:r>
              <a:rPr lang="pl-PL" dirty="0"/>
              <a:t>jest owinięty w zdartą </a:t>
            </a:r>
            <a:r>
              <a:rPr lang="pl-PL" dirty="0" smtClean="0"/>
              <a:t>z niego </a:t>
            </a:r>
            <a:r>
              <a:rPr lang="pl-PL" dirty="0"/>
              <a:t>skórę, ale nie robi z tego dramatu, twarz ma wręcz obojętną. </a:t>
            </a:r>
            <a:r>
              <a:rPr lang="pl-PL" dirty="0" smtClean="0"/>
              <a:t>Wyższość </a:t>
            </a:r>
            <a:r>
              <a:rPr lang="pl-PL" dirty="0"/>
              <a:t>ducha nad zmaltretowanym ciałem.</a:t>
            </a:r>
          </a:p>
        </p:txBody>
      </p:sp>
    </p:spTree>
    <p:extLst>
      <p:ext uri="{BB962C8B-B14F-4D97-AF65-F5344CB8AC3E}">
        <p14:creationId xmlns:p14="http://schemas.microsoft.com/office/powerpoint/2010/main" val="2481690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p:cNvSpPr>
            <a:spLocks noGrp="1"/>
          </p:cNvSpPr>
          <p:nvPr>
            <p:ph type="title"/>
          </p:nvPr>
        </p:nvSpPr>
        <p:spPr>
          <a:xfrm>
            <a:off x="132521" y="442398"/>
            <a:ext cx="5225089" cy="1325563"/>
          </a:xfrm>
        </p:spPr>
        <p:txBody>
          <a:bodyPr>
            <a:normAutofit/>
          </a:bodyPr>
          <a:lstStyle/>
          <a:p>
            <a:r>
              <a:rPr lang="pl-PL" dirty="0" smtClean="0"/>
              <a:t>Nicole Tran Van </a:t>
            </a:r>
            <a:r>
              <a:rPr lang="pl-PL" dirty="0" err="1" smtClean="0"/>
              <a:t>Bang</a:t>
            </a:r>
            <a:r>
              <a:rPr lang="pl-PL" dirty="0" smtClean="0"/>
              <a:t/>
            </a:r>
            <a:br>
              <a:rPr lang="pl-PL" dirty="0" smtClean="0"/>
            </a:br>
            <a:r>
              <a:rPr lang="pl-PL" sz="3100" dirty="0" smtClean="0"/>
              <a:t>„Kolekcja wiosna/lato 2001”</a:t>
            </a:r>
            <a:endParaRPr lang="pl-PL" sz="3100" dirty="0"/>
          </a:p>
        </p:txBody>
      </p:sp>
      <p:pic>
        <p:nvPicPr>
          <p:cNvPr id="10" name="Obraz 9"/>
          <p:cNvPicPr>
            <a:picLocks noChangeAspect="1"/>
          </p:cNvPicPr>
          <p:nvPr/>
        </p:nvPicPr>
        <p:blipFill>
          <a:blip r:embed="rId2"/>
          <a:stretch>
            <a:fillRect/>
          </a:stretch>
        </p:blipFill>
        <p:spPr>
          <a:xfrm rot="10800000">
            <a:off x="5453058" y="0"/>
            <a:ext cx="6738941" cy="6858000"/>
          </a:xfrm>
          <a:prstGeom prst="rect">
            <a:avLst/>
          </a:prstGeom>
        </p:spPr>
      </p:pic>
    </p:spTree>
    <p:extLst>
      <p:ext uri="{BB962C8B-B14F-4D97-AF65-F5344CB8AC3E}">
        <p14:creationId xmlns:p14="http://schemas.microsoft.com/office/powerpoint/2010/main" val="3868613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Historia prof. Tadeusza Sokołowskiego</a:t>
            </a:r>
            <a:endParaRPr lang="pl-PL" dirty="0"/>
          </a:p>
        </p:txBody>
      </p:sp>
      <p:pic>
        <p:nvPicPr>
          <p:cNvPr id="6" name="Symbol zastępczy obraz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8787" y="2042824"/>
            <a:ext cx="2317326" cy="3802792"/>
          </a:xfrm>
        </p:spPr>
      </p:pic>
      <p:sp>
        <p:nvSpPr>
          <p:cNvPr id="4" name="Symbol zastępczy tekstu 3"/>
          <p:cNvSpPr>
            <a:spLocks noGrp="1"/>
          </p:cNvSpPr>
          <p:nvPr>
            <p:ph type="body" sz="half" idx="4294967295"/>
          </p:nvPr>
        </p:nvSpPr>
        <p:spPr>
          <a:xfrm>
            <a:off x="838200" y="2042824"/>
            <a:ext cx="3932238" cy="3811588"/>
          </a:xfrm>
        </p:spPr>
        <p:txBody>
          <a:bodyPr>
            <a:normAutofit fontScale="77500" lnSpcReduction="20000"/>
          </a:bodyPr>
          <a:lstStyle/>
          <a:p>
            <a:pPr>
              <a:buClr>
                <a:schemeClr val="accent4">
                  <a:lumMod val="60000"/>
                  <a:lumOff val="40000"/>
                </a:schemeClr>
              </a:buClr>
              <a:buSzPct val="150000"/>
            </a:pPr>
            <a:r>
              <a:rPr lang="pl-PL" dirty="0" smtClean="0"/>
              <a:t>Piękna czarnowłosa córka cukiernika pomagała ojcu w przygotowaniu ciasta na wypieki. Jej długie, czarne włosy wciągnął wirnik i zerwał skalp z głowy.</a:t>
            </a:r>
          </a:p>
          <a:p>
            <a:pPr>
              <a:buClr>
                <a:schemeClr val="accent4">
                  <a:lumMod val="60000"/>
                  <a:lumOff val="40000"/>
                </a:schemeClr>
              </a:buClr>
              <a:buSzPct val="150000"/>
            </a:pPr>
            <a:r>
              <a:rPr lang="pl-PL" dirty="0" smtClean="0"/>
              <a:t>W polskim szpitalu prof. Tadeusz Sokołowski wykonał operację naprawczą, zakupił </a:t>
            </a:r>
            <a:r>
              <a:rPr lang="pl-PL" dirty="0" err="1" smtClean="0"/>
              <a:t>penicillinę</a:t>
            </a:r>
            <a:r>
              <a:rPr lang="pl-PL" dirty="0" smtClean="0"/>
              <a:t> i wyleczył dziewczynkę.</a:t>
            </a:r>
          </a:p>
          <a:p>
            <a:pPr>
              <a:buClr>
                <a:schemeClr val="accent4">
                  <a:lumMod val="60000"/>
                  <a:lumOff val="40000"/>
                </a:schemeClr>
              </a:buClr>
              <a:buSzPct val="150000"/>
            </a:pPr>
            <a:r>
              <a:rPr lang="pl-PL" dirty="0" smtClean="0"/>
              <a:t>Do dzisiaj pisze do niego wiersze. Taki jest związek medycyny ze sztuką.</a:t>
            </a:r>
            <a:endParaRPr lang="pl-PL" dirty="0"/>
          </a:p>
        </p:txBody>
      </p:sp>
    </p:spTree>
    <p:extLst>
      <p:ext uri="{BB962C8B-B14F-4D97-AF65-F5344CB8AC3E}">
        <p14:creationId xmlns:p14="http://schemas.microsoft.com/office/powerpoint/2010/main" val="150068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Lissa </a:t>
            </a:r>
            <a:r>
              <a:rPr lang="pl-PL" dirty="0" err="1" smtClean="0"/>
              <a:t>Rankin</a:t>
            </a: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898523" y="2057400"/>
            <a:ext cx="3563670" cy="2813906"/>
          </a:xfrm>
        </p:spPr>
      </p:pic>
      <p:sp>
        <p:nvSpPr>
          <p:cNvPr id="4" name="Symbol zastępczy tekstu 3"/>
          <p:cNvSpPr>
            <a:spLocks noGrp="1"/>
          </p:cNvSpPr>
          <p:nvPr>
            <p:ph type="body" sz="half" idx="2"/>
          </p:nvPr>
        </p:nvSpPr>
        <p:spPr/>
        <p:txBody>
          <a:bodyPr>
            <a:normAutofit lnSpcReduction="10000"/>
          </a:bodyPr>
          <a:lstStyle/>
          <a:p>
            <a:r>
              <a:rPr lang="pl-PL" dirty="0" smtClean="0"/>
              <a:t>Wkrótce miała 40 pacjentów dziennie, coraz wyższe podatki i opłaty za ubezpieczenie i coraz mniej czasu dla pacjentów, tylko 7 minut.</a:t>
            </a:r>
          </a:p>
          <a:p>
            <a:r>
              <a:rPr lang="pl-PL" dirty="0"/>
              <a:t>Na uratowanie życia osobie z zatrzymaniem oddechu i akcji serca, nieprzytomnej w okresie śmierci klinicznej 7 minut to zbyt długo. Niedotleniony mózg ulegnie nieodwracalnemu zniszczeniu.</a:t>
            </a:r>
          </a:p>
          <a:p>
            <a:r>
              <a:rPr lang="pl-PL" dirty="0"/>
              <a:t>Dla pacjenta z licznymi schorzeniami to zdecydowanie za mało, aby go wysłuchać, zrozumieć, zbadać i omówić dalsze postępowanie</a:t>
            </a:r>
          </a:p>
          <a:p>
            <a:endParaRPr lang="pl-PL" dirty="0" smtClean="0"/>
          </a:p>
          <a:p>
            <a:r>
              <a:rPr lang="pl-PL" dirty="0" smtClean="0"/>
              <a:t>Zajęła się medycyną holistyczną</a:t>
            </a:r>
            <a:endParaRPr lang="pl-PL" dirty="0"/>
          </a:p>
        </p:txBody>
      </p:sp>
    </p:spTree>
    <p:extLst>
      <p:ext uri="{BB962C8B-B14F-4D97-AF65-F5344CB8AC3E}">
        <p14:creationId xmlns:p14="http://schemas.microsoft.com/office/powerpoint/2010/main" val="87715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to są właściwe relacje sztuki, nauki i filozofii w czasach nowożytnych?</a:t>
            </a:r>
            <a:endParaRPr lang="pl-PL" dirty="0"/>
          </a:p>
        </p:txBody>
      </p:sp>
      <p:sp>
        <p:nvSpPr>
          <p:cNvPr id="3" name="Symbol zastępczy zawartości 2"/>
          <p:cNvSpPr>
            <a:spLocks noGrp="1"/>
          </p:cNvSpPr>
          <p:nvPr>
            <p:ph idx="1"/>
          </p:nvPr>
        </p:nvSpPr>
        <p:spPr/>
        <p:txBody>
          <a:bodyPr/>
          <a:lstStyle/>
          <a:p>
            <a:pPr marL="0" indent="0">
              <a:buNone/>
            </a:pPr>
            <a:r>
              <a:rPr lang="pl-PL" dirty="0" smtClean="0"/>
              <a:t>Sztuka</a:t>
            </a:r>
            <a:r>
              <a:rPr lang="pl-PL" dirty="0"/>
              <a:t>, filozofia i medycyna jest poszukiwaniem relacji pomiędzy tym jaki jestem, jam myślę i jak się czuję. </a:t>
            </a:r>
            <a:endParaRPr lang="pl-PL" dirty="0" smtClean="0"/>
          </a:p>
          <a:p>
            <a:pPr marL="0" indent="0">
              <a:buNone/>
            </a:pPr>
            <a:r>
              <a:rPr lang="pl-PL" dirty="0" smtClean="0"/>
              <a:t>To </a:t>
            </a:r>
            <a:r>
              <a:rPr lang="pl-PL" dirty="0"/>
              <a:t>niejednoznaczne z tym, że jestem piękny, mądry i zdrowy. Może być odwrotnie, nieładny, niemądry i z niezdrowy, a jak łatwo się </a:t>
            </a:r>
            <a:r>
              <a:rPr lang="pl-PL" dirty="0" smtClean="0"/>
              <a:t>domyśleć </a:t>
            </a:r>
            <a:r>
              <a:rPr lang="pl-PL" dirty="0"/>
              <a:t>może być jeszcze gorzej. </a:t>
            </a:r>
            <a:endParaRPr lang="pl-PL" dirty="0" smtClean="0"/>
          </a:p>
          <a:p>
            <a:pPr marL="0" indent="0">
              <a:buNone/>
            </a:pPr>
            <a:r>
              <a:rPr lang="pl-PL" dirty="0" smtClean="0"/>
              <a:t>Ciekawe </a:t>
            </a:r>
            <a:r>
              <a:rPr lang="pl-PL" dirty="0"/>
              <a:t>są natomiast hybrydy jak nieurodziwy, wybiórczo mądry i z dolegliwościami </a:t>
            </a:r>
            <a:r>
              <a:rPr lang="pl-PL" dirty="0" smtClean="0"/>
              <a:t>zdrowotnymi</a:t>
            </a:r>
            <a:r>
              <a:rPr lang="pl-PL" dirty="0"/>
              <a:t>. </a:t>
            </a:r>
            <a:endParaRPr lang="pl-PL" dirty="0" smtClean="0"/>
          </a:p>
          <a:p>
            <a:pPr marL="0" indent="0">
              <a:buNone/>
            </a:pPr>
            <a:r>
              <a:rPr lang="pl-PL" dirty="0" smtClean="0"/>
              <a:t>Rozpatrywanie </a:t>
            </a:r>
            <a:r>
              <a:rPr lang="pl-PL" dirty="0"/>
              <a:t>osobno tych trzech aspektów życia nie </a:t>
            </a:r>
            <a:r>
              <a:rPr lang="pl-PL" dirty="0" smtClean="0"/>
              <a:t>jest </a:t>
            </a:r>
            <a:r>
              <a:rPr lang="pl-PL" dirty="0"/>
              <a:t>łatwe, a wszystkich naraz trudne ale. </a:t>
            </a:r>
          </a:p>
        </p:txBody>
      </p:sp>
    </p:spTree>
    <p:extLst>
      <p:ext uri="{BB962C8B-B14F-4D97-AF65-F5344CB8AC3E}">
        <p14:creationId xmlns:p14="http://schemas.microsoft.com/office/powerpoint/2010/main" val="488208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Albert Schweitzer</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0754" y="2057399"/>
            <a:ext cx="2363094" cy="3533599"/>
          </a:xfrm>
        </p:spPr>
      </p:pic>
      <p:sp>
        <p:nvSpPr>
          <p:cNvPr id="5" name="Symbol zastępczy tekstu 4"/>
          <p:cNvSpPr>
            <a:spLocks noGrp="1"/>
          </p:cNvSpPr>
          <p:nvPr>
            <p:ph type="body" sz="half" idx="2"/>
          </p:nvPr>
        </p:nvSpPr>
        <p:spPr/>
        <p:txBody>
          <a:bodyPr>
            <a:normAutofit lnSpcReduction="10000"/>
          </a:bodyPr>
          <a:lstStyle/>
          <a:p>
            <a:r>
              <a:rPr lang="pl-PL" dirty="0"/>
              <a:t>Albert Schweitzer – francusko-niemiecki teolog i duchowny luterański, filozof, organista, muzykolog, lekarz. W 1953 otrzymał za założenie szpitala w </a:t>
            </a:r>
            <a:r>
              <a:rPr lang="pl-PL" dirty="0" err="1"/>
              <a:t>Lambaréné</a:t>
            </a:r>
            <a:r>
              <a:rPr lang="pl-PL" dirty="0"/>
              <a:t> w Gabonie Pokojową Nagrodę Nobla za rok 1952</a:t>
            </a:r>
            <a:endParaRPr lang="pl-PL" dirty="0" smtClean="0"/>
          </a:p>
          <a:p>
            <a:endParaRPr lang="pl-PL" dirty="0"/>
          </a:p>
          <a:p>
            <a:r>
              <a:rPr lang="pl-PL" dirty="0" smtClean="0"/>
              <a:t>Założyciel szpitala w </a:t>
            </a:r>
            <a:r>
              <a:rPr lang="pl-PL" dirty="0" err="1" smtClean="0"/>
              <a:t>Lambarene</a:t>
            </a:r>
            <a:r>
              <a:rPr lang="pl-PL" dirty="0" smtClean="0"/>
              <a:t> (Gabon), muzyk, koncertował Bacha na organach, literat, napisał biografię JS Bacha</a:t>
            </a:r>
          </a:p>
          <a:p>
            <a:endParaRPr lang="pl-PL" dirty="0"/>
          </a:p>
          <a:p>
            <a:r>
              <a:rPr lang="pl-PL" dirty="0" smtClean="0"/>
              <a:t>Dwudzies­to­let­ni </a:t>
            </a:r>
            <a:r>
              <a:rPr lang="pl-PL" dirty="0"/>
              <a:t>mają twarz taką, jaką dał im Pan Bóg, czter­dzies­to­let­ni - jaką dało im życie, sześćdziesięciolat­ki - na jaką so­bie zasłużyli. </a:t>
            </a:r>
          </a:p>
        </p:txBody>
      </p:sp>
    </p:spTree>
    <p:extLst>
      <p:ext uri="{BB962C8B-B14F-4D97-AF65-F5344CB8AC3E}">
        <p14:creationId xmlns:p14="http://schemas.microsoft.com/office/powerpoint/2010/main" val="331822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Skąd </a:t>
            </a:r>
            <a:r>
              <a:rPr lang="pl-PL" dirty="0"/>
              <a:t>b</a:t>
            </a:r>
            <a:r>
              <a:rPr lang="pl-PL" dirty="0" smtClean="0"/>
              <a:t>ierze się lekarz?</a:t>
            </a:r>
            <a:endParaRPr lang="pl-PL" dirty="0"/>
          </a:p>
        </p:txBody>
      </p:sp>
      <p:sp>
        <p:nvSpPr>
          <p:cNvPr id="3" name="Symbol zastępczy tekstu 2"/>
          <p:cNvSpPr>
            <a:spLocks noGrp="1"/>
          </p:cNvSpPr>
          <p:nvPr>
            <p:ph type="body" idx="1"/>
          </p:nvPr>
        </p:nvSpPr>
        <p:spPr/>
        <p:txBody>
          <a:bodyPr>
            <a:normAutofit fontScale="92500" lnSpcReduction="10000"/>
          </a:bodyPr>
          <a:lstStyle/>
          <a:p>
            <a:r>
              <a:rPr lang="pl-PL" dirty="0" smtClean="0">
                <a:solidFill>
                  <a:schemeClr val="tx1">
                    <a:lumMod val="65000"/>
                    <a:lumOff val="35000"/>
                  </a:schemeClr>
                </a:solidFill>
              </a:rPr>
              <a:t>Pani Goldstein szła z dwójką wnuków ulicą. W pewnym momencie zatrzymała ją znajoma i zapytała ile mają lat.</a:t>
            </a:r>
          </a:p>
          <a:p>
            <a:r>
              <a:rPr lang="pl-PL" dirty="0" smtClean="0">
                <a:solidFill>
                  <a:schemeClr val="tx1">
                    <a:lumMod val="65000"/>
                    <a:lumOff val="35000"/>
                  </a:schemeClr>
                </a:solidFill>
              </a:rPr>
              <a:t>Lekarz pięć, a prawnik siedem – odparła Pani Goldstein.</a:t>
            </a:r>
          </a:p>
          <a:p>
            <a:r>
              <a:rPr lang="pl-PL" dirty="0" smtClean="0">
                <a:solidFill>
                  <a:schemeClr val="tx1">
                    <a:lumMod val="65000"/>
                    <a:lumOff val="35000"/>
                  </a:schemeClr>
                </a:solidFill>
              </a:rPr>
              <a:t>W tym miejscu należy uzupełnić pojęcie lekarza o coraz rozleglejszy zespół terapeutyczny.</a:t>
            </a:r>
            <a:endParaRPr lang="pl-PL" dirty="0">
              <a:solidFill>
                <a:schemeClr val="tx1">
                  <a:lumMod val="65000"/>
                  <a:lumOff val="35000"/>
                </a:schemeClr>
              </a:solidFill>
            </a:endParaRPr>
          </a:p>
        </p:txBody>
      </p:sp>
    </p:spTree>
    <p:extLst>
      <p:ext uri="{BB962C8B-B14F-4D97-AF65-F5344CB8AC3E}">
        <p14:creationId xmlns:p14="http://schemas.microsoft.com/office/powerpoint/2010/main" val="3042459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Nieoczekiwana zmiana miejsc</a:t>
            </a:r>
            <a:endParaRPr lang="pl-PL" dirty="0"/>
          </a:p>
        </p:txBody>
      </p:sp>
      <p:sp>
        <p:nvSpPr>
          <p:cNvPr id="3" name="Symbol zastępczy zawartości 2"/>
          <p:cNvSpPr>
            <a:spLocks noGrp="1"/>
          </p:cNvSpPr>
          <p:nvPr>
            <p:ph idx="1"/>
          </p:nvPr>
        </p:nvSpPr>
        <p:spPr/>
        <p:txBody>
          <a:bodyPr>
            <a:normAutofit fontScale="92500" lnSpcReduction="10000"/>
          </a:bodyPr>
          <a:lstStyle/>
          <a:p>
            <a:pPr>
              <a:buClr>
                <a:schemeClr val="accent3">
                  <a:lumMod val="60000"/>
                  <a:lumOff val="40000"/>
                </a:schemeClr>
              </a:buClr>
              <a:buSzPct val="150000"/>
            </a:pPr>
            <a:r>
              <a:rPr lang="pl-PL" dirty="0" smtClean="0"/>
              <a:t>Kopernik zmienił nasze myślenie jako o mieszkańcach </a:t>
            </a:r>
            <a:r>
              <a:rPr lang="pl-PL" dirty="0"/>
              <a:t>c</a:t>
            </a:r>
            <a:r>
              <a:rPr lang="pl-PL" dirty="0" smtClean="0"/>
              <a:t>entrum świata</a:t>
            </a:r>
          </a:p>
          <a:p>
            <a:pPr>
              <a:buClr>
                <a:schemeClr val="accent3">
                  <a:lumMod val="60000"/>
                  <a:lumOff val="40000"/>
                </a:schemeClr>
              </a:buClr>
              <a:buSzPct val="150000"/>
            </a:pPr>
            <a:r>
              <a:rPr lang="pl-PL" dirty="0" smtClean="0"/>
              <a:t>Hubble osamotnił nas w ogromnym Wszechświecie, umiejscowił naszą galaktykę na obrzeżach Wszechświata</a:t>
            </a:r>
          </a:p>
          <a:p>
            <a:pPr>
              <a:buClr>
                <a:schemeClr val="accent3">
                  <a:lumMod val="60000"/>
                  <a:lumOff val="40000"/>
                </a:schemeClr>
              </a:buClr>
              <a:buSzPct val="150000"/>
            </a:pPr>
            <a:r>
              <a:rPr lang="pl-PL" dirty="0" smtClean="0"/>
              <a:t>Darwin pokazał nam skąd pochodzimy</a:t>
            </a:r>
          </a:p>
          <a:p>
            <a:pPr>
              <a:buClr>
                <a:schemeClr val="accent3">
                  <a:lumMod val="60000"/>
                  <a:lumOff val="40000"/>
                </a:schemeClr>
              </a:buClr>
              <a:buSzPct val="150000"/>
            </a:pPr>
            <a:r>
              <a:rPr lang="pl-PL" dirty="0" smtClean="0"/>
              <a:t>Mechanika kwantowa zburzyła wszystko co znamy</a:t>
            </a:r>
          </a:p>
          <a:p>
            <a:pPr>
              <a:buClr>
                <a:schemeClr val="accent3">
                  <a:lumMod val="60000"/>
                  <a:lumOff val="40000"/>
                </a:schemeClr>
              </a:buClr>
              <a:buSzPct val="150000"/>
            </a:pPr>
            <a:r>
              <a:rPr lang="pl-PL" dirty="0" smtClean="0"/>
              <a:t>Nauka odkrywając prawa rządzące światem mnoży pytania</a:t>
            </a:r>
          </a:p>
          <a:p>
            <a:pPr>
              <a:buClr>
                <a:schemeClr val="accent3">
                  <a:lumMod val="60000"/>
                  <a:lumOff val="40000"/>
                </a:schemeClr>
              </a:buClr>
              <a:buSzPct val="150000"/>
            </a:pPr>
            <a:r>
              <a:rPr lang="pl-PL" dirty="0" smtClean="0"/>
              <a:t>Filozofia antycypuje naukę i objaśnia</a:t>
            </a:r>
          </a:p>
          <a:p>
            <a:pPr>
              <a:buClr>
                <a:schemeClr val="accent3">
                  <a:lumMod val="60000"/>
                  <a:lumOff val="40000"/>
                </a:schemeClr>
              </a:buClr>
              <a:buSzPct val="150000"/>
            </a:pPr>
            <a:r>
              <a:rPr lang="pl-PL" dirty="0" smtClean="0"/>
              <a:t>Sztuka stała się abstrakcyjnie abstrakcyjna</a:t>
            </a:r>
          </a:p>
          <a:p>
            <a:pPr>
              <a:buClr>
                <a:schemeClr val="accent3">
                  <a:lumMod val="60000"/>
                  <a:lumOff val="40000"/>
                </a:schemeClr>
              </a:buClr>
              <a:buSzPct val="150000"/>
            </a:pPr>
            <a:r>
              <a:rPr lang="pl-PL" dirty="0" smtClean="0"/>
              <a:t>Medycyna była sztuką nie czynienia szkody, teraz jest sztuką czynienia cudów</a:t>
            </a:r>
            <a:endParaRPr lang="pl-PL" dirty="0"/>
          </a:p>
        </p:txBody>
      </p:sp>
    </p:spTree>
    <p:extLst>
      <p:ext uri="{BB962C8B-B14F-4D97-AF65-F5344CB8AC3E}">
        <p14:creationId xmlns:p14="http://schemas.microsoft.com/office/powerpoint/2010/main" val="2143094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a:t>Jean-Paul Marat (1743–1793) - French writer, a leader of French Revolution; assassinated in bathtub</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7562" y="2057400"/>
            <a:ext cx="2670376" cy="2974596"/>
          </a:xfrm>
        </p:spPr>
      </p:pic>
      <p:sp>
        <p:nvSpPr>
          <p:cNvPr id="4" name="Symbol zastępczy tekstu 3"/>
          <p:cNvSpPr>
            <a:spLocks noGrp="1"/>
          </p:cNvSpPr>
          <p:nvPr>
            <p:ph type="body" sz="half" idx="2"/>
          </p:nvPr>
        </p:nvSpPr>
        <p:spPr/>
        <p:txBody>
          <a:bodyPr/>
          <a:lstStyle/>
          <a:p>
            <a:r>
              <a:rPr lang="pl-PL" dirty="0"/>
              <a:t>Jean-Paul Marat – francuski polityk czasów rewolucji francuskiej, dziennikarz i lekarz, wolnomularz</a:t>
            </a:r>
          </a:p>
          <a:p>
            <a:r>
              <a:rPr lang="pl-PL" dirty="0" smtClean="0"/>
              <a:t>Rewolucja Francuska, aby się udała należy zgilotynować wszystkich, którzy ukończyli 40 lat.</a:t>
            </a:r>
          </a:p>
          <a:p>
            <a:r>
              <a:rPr lang="pl-PL" dirty="0"/>
              <a:t>Marat stosował szczególnie brudną grę władzy.</a:t>
            </a:r>
          </a:p>
        </p:txBody>
      </p:sp>
    </p:spTree>
    <p:extLst>
      <p:ext uri="{BB962C8B-B14F-4D97-AF65-F5344CB8AC3E}">
        <p14:creationId xmlns:p14="http://schemas.microsoft.com/office/powerpoint/2010/main" val="206470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Che</a:t>
            </a:r>
            <a:r>
              <a:rPr lang="pl-PL" dirty="0"/>
              <a:t> Guevara - </a:t>
            </a:r>
            <a:r>
              <a:rPr lang="pl-PL" dirty="0" err="1"/>
              <a:t>Latin</a:t>
            </a:r>
            <a:r>
              <a:rPr lang="pl-PL" dirty="0"/>
              <a:t> American </a:t>
            </a:r>
            <a:r>
              <a:rPr lang="pl-PL" dirty="0" err="1"/>
              <a:t>revolutionary</a:t>
            </a:r>
            <a:r>
              <a:rPr lang="pl-PL" dirty="0"/>
              <a:t> leader</a:t>
            </a:r>
          </a:p>
        </p:txBody>
      </p:sp>
      <p:sp>
        <p:nvSpPr>
          <p:cNvPr id="4" name="Symbol zastępczy tekstu 3"/>
          <p:cNvSpPr>
            <a:spLocks noGrp="1"/>
          </p:cNvSpPr>
          <p:nvPr>
            <p:ph type="body" sz="half" idx="2"/>
          </p:nvPr>
        </p:nvSpPr>
        <p:spPr/>
        <p:txBody>
          <a:bodyPr/>
          <a:lstStyle/>
          <a:p>
            <a:r>
              <a:rPr lang="pl-PL" dirty="0" smtClean="0"/>
              <a:t>Ukończył medycynę ale chciał leczyć społeczeństwa nie pojedynczych ludzi, metodami politycznymi nie medycznymi.</a:t>
            </a:r>
            <a:endParaRPr lang="pl-PL" dirty="0"/>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6788" y="2205037"/>
            <a:ext cx="1905000" cy="2438400"/>
          </a:xfrm>
        </p:spPr>
      </p:pic>
    </p:spTree>
    <p:extLst>
      <p:ext uri="{BB962C8B-B14F-4D97-AF65-F5344CB8AC3E}">
        <p14:creationId xmlns:p14="http://schemas.microsoft.com/office/powerpoint/2010/main" val="1415824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Ajman</a:t>
            </a:r>
            <a:r>
              <a:rPr lang="pl-PL" dirty="0"/>
              <a:t> </a:t>
            </a:r>
            <a:r>
              <a:rPr lang="pl-PL" dirty="0" err="1" smtClean="0"/>
              <a:t>az-Zawahiri</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83488" y="2538412"/>
            <a:ext cx="1371600" cy="1771650"/>
          </a:xfrm>
        </p:spPr>
      </p:pic>
      <p:sp>
        <p:nvSpPr>
          <p:cNvPr id="4" name="Symbol zastępczy tekstu 3"/>
          <p:cNvSpPr>
            <a:spLocks noGrp="1"/>
          </p:cNvSpPr>
          <p:nvPr>
            <p:ph type="body" sz="half" idx="2"/>
          </p:nvPr>
        </p:nvSpPr>
        <p:spPr/>
        <p:txBody>
          <a:bodyPr/>
          <a:lstStyle/>
          <a:p>
            <a:r>
              <a:rPr lang="pl-PL" dirty="0" smtClean="0"/>
              <a:t>Założyciel Al. </a:t>
            </a:r>
            <a:r>
              <a:rPr lang="pl-PL" dirty="0" err="1" smtClean="0"/>
              <a:t>Ka’dy</a:t>
            </a:r>
            <a:r>
              <a:rPr lang="pl-PL" dirty="0" smtClean="0"/>
              <a:t> </a:t>
            </a:r>
            <a:r>
              <a:rPr lang="pl-PL" dirty="0" err="1" smtClean="0"/>
              <a:t>ur</a:t>
            </a:r>
            <a:r>
              <a:rPr lang="pl-PL" dirty="0" smtClean="0"/>
              <a:t> w 1951 roku, ukończył Uniwersytet Kairski, z wykształcenia lekarz</a:t>
            </a:r>
            <a:endParaRPr lang="pl-PL" dirty="0"/>
          </a:p>
        </p:txBody>
      </p:sp>
    </p:spTree>
    <p:extLst>
      <p:ext uri="{BB962C8B-B14F-4D97-AF65-F5344CB8AC3E}">
        <p14:creationId xmlns:p14="http://schemas.microsoft.com/office/powerpoint/2010/main" val="1476767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a:t>Graham Chapman (1941-1989) - writer and actor, founding member of Monty Python</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6825" y="2538412"/>
            <a:ext cx="1304925" cy="1771650"/>
          </a:xfrm>
        </p:spPr>
      </p:pic>
      <p:sp>
        <p:nvSpPr>
          <p:cNvPr id="4" name="Symbol zastępczy tekstu 3"/>
          <p:cNvSpPr>
            <a:spLocks noGrp="1"/>
          </p:cNvSpPr>
          <p:nvPr>
            <p:ph type="body" sz="half" idx="2"/>
          </p:nvPr>
        </p:nvSpPr>
        <p:spPr/>
        <p:txBody>
          <a:bodyPr/>
          <a:lstStyle/>
          <a:p>
            <a:r>
              <a:rPr lang="pl-PL" dirty="0"/>
              <a:t>Graham Chapman – </a:t>
            </a:r>
            <a:r>
              <a:rPr lang="pl-PL" dirty="0" smtClean="0"/>
              <a:t>lekarz wojskowy, angielski </a:t>
            </a:r>
            <a:r>
              <a:rPr lang="pl-PL" dirty="0"/>
              <a:t>aktor komediowy, jeden z założycieli i członków sześcioosobowej komediowej grupy Monty </a:t>
            </a:r>
            <a:r>
              <a:rPr lang="pl-PL" dirty="0" err="1" smtClean="0"/>
              <a:t>Python</a:t>
            </a:r>
            <a:endParaRPr lang="pl-PL" dirty="0" smtClean="0"/>
          </a:p>
          <a:p>
            <a:r>
              <a:rPr lang="pl-PL" dirty="0"/>
              <a:t>W roku 1945 rozpętał się pokój.</a:t>
            </a:r>
          </a:p>
        </p:txBody>
      </p:sp>
    </p:spTree>
    <p:extLst>
      <p:ext uri="{BB962C8B-B14F-4D97-AF65-F5344CB8AC3E}">
        <p14:creationId xmlns:p14="http://schemas.microsoft.com/office/powerpoint/2010/main" val="3819918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a:t>Michael Crichton (1942–2008) - American author of Jurassic Park</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7775" y="2551291"/>
            <a:ext cx="1343025" cy="1771650"/>
          </a:xfrm>
        </p:spPr>
      </p:pic>
      <p:sp>
        <p:nvSpPr>
          <p:cNvPr id="4" name="Symbol zastępczy tekstu 3"/>
          <p:cNvSpPr>
            <a:spLocks noGrp="1"/>
          </p:cNvSpPr>
          <p:nvPr>
            <p:ph type="body" sz="half" idx="2"/>
          </p:nvPr>
        </p:nvSpPr>
        <p:spPr/>
        <p:txBody>
          <a:bodyPr/>
          <a:lstStyle/>
          <a:p>
            <a:r>
              <a:rPr lang="pl-PL" dirty="0" smtClean="0"/>
              <a:t>Autor książki Park Jurajski.</a:t>
            </a:r>
          </a:p>
          <a:p>
            <a:r>
              <a:rPr lang="pl-PL" dirty="0" smtClean="0"/>
              <a:t>Przybliżył ideę ożywienia innych cywilizacji dzięki replikacji DNA.</a:t>
            </a:r>
          </a:p>
          <a:p>
            <a:r>
              <a:rPr lang="pl-PL" dirty="0" smtClean="0"/>
              <a:t>Jak na razie to idea, ale już nie do końca. W Pomorskim Uniwersytecie Medycznym dzięki badaniom DNA identyfikuje się odtwarza listę ofiar totalitaryzmów politycznych. </a:t>
            </a:r>
          </a:p>
          <a:p>
            <a:r>
              <a:rPr lang="pl-PL" dirty="0" smtClean="0"/>
              <a:t>Czy będzie możliwe odtwarzanie ludzi z przeszłości?</a:t>
            </a:r>
            <a:endParaRPr lang="pl-PL" dirty="0"/>
          </a:p>
        </p:txBody>
      </p:sp>
    </p:spTree>
    <p:extLst>
      <p:ext uri="{BB962C8B-B14F-4D97-AF65-F5344CB8AC3E}">
        <p14:creationId xmlns:p14="http://schemas.microsoft.com/office/powerpoint/2010/main" val="2526001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a:t>Sir Arthur Conan Doyle (1859–1930) - British author of Sherlock Holmes fame</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3500" y="2928937"/>
            <a:ext cx="1171575" cy="990600"/>
          </a:xfrm>
        </p:spPr>
      </p:pic>
      <p:sp>
        <p:nvSpPr>
          <p:cNvPr id="4" name="Symbol zastępczy tekstu 3"/>
          <p:cNvSpPr>
            <a:spLocks noGrp="1"/>
          </p:cNvSpPr>
          <p:nvPr>
            <p:ph type="body" sz="half" idx="2"/>
          </p:nvPr>
        </p:nvSpPr>
        <p:spPr/>
        <p:txBody>
          <a:bodyPr/>
          <a:lstStyle/>
          <a:p>
            <a:r>
              <a:rPr lang="pl-PL" dirty="0"/>
              <a:t>Sir Arthur </a:t>
            </a:r>
            <a:r>
              <a:rPr lang="pl-PL" dirty="0" err="1"/>
              <a:t>Ignatius</a:t>
            </a:r>
            <a:r>
              <a:rPr lang="pl-PL" dirty="0"/>
              <a:t> Conan Doyle – szkocki pisarz, lekarz, wolnomularz, spirytysta, czołowy przedstawiciel nurtu powieści detektywistycznych, w których głównym bohaterem jest Sherlock </a:t>
            </a:r>
            <a:r>
              <a:rPr lang="pl-PL" dirty="0" smtClean="0"/>
              <a:t>Holmes.</a:t>
            </a:r>
          </a:p>
          <a:p>
            <a:r>
              <a:rPr lang="pl-PL" dirty="0" smtClean="0"/>
              <a:t>Zajmował się tym kto i dlaczego kogoś zabił, aspekty medyczne w obliczu gwałtownej śmierci były już bez znaczenia.</a:t>
            </a:r>
          </a:p>
          <a:p>
            <a:r>
              <a:rPr lang="pl-PL" dirty="0" smtClean="0"/>
              <a:t>To jest jego przekaz filozoficzny w medycynie. W obliczu śmierci wszystko inne może być ważne, tylko nie działania medyczne.</a:t>
            </a:r>
            <a:endParaRPr lang="pl-PL" dirty="0"/>
          </a:p>
        </p:txBody>
      </p:sp>
    </p:spTree>
    <p:extLst>
      <p:ext uri="{BB962C8B-B14F-4D97-AF65-F5344CB8AC3E}">
        <p14:creationId xmlns:p14="http://schemas.microsoft.com/office/powerpoint/2010/main" val="1001796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a:t>Alex Comfort (1920–2000) - British writer and poet, author of The Joy of Sex</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3495" y="2057399"/>
            <a:ext cx="2589750" cy="2395519"/>
          </a:xfrm>
        </p:spPr>
      </p:pic>
      <p:sp>
        <p:nvSpPr>
          <p:cNvPr id="4" name="Symbol zastępczy tekstu 3"/>
          <p:cNvSpPr>
            <a:spLocks noGrp="1"/>
          </p:cNvSpPr>
          <p:nvPr>
            <p:ph type="body" sz="half" idx="2"/>
          </p:nvPr>
        </p:nvSpPr>
        <p:spPr/>
        <p:txBody>
          <a:bodyPr/>
          <a:lstStyle/>
          <a:p>
            <a:r>
              <a:rPr lang="pl-PL" dirty="0"/>
              <a:t>Alexander Comfort – znawca i badacz problemów seksualnych, lekarz, poeta, felietonista, anarchista oraz pacyfista. Autor wielu książek o tematyce </a:t>
            </a:r>
            <a:r>
              <a:rPr lang="pl-PL" dirty="0" smtClean="0"/>
              <a:t>seksualnej.</a:t>
            </a:r>
          </a:p>
          <a:p>
            <a:r>
              <a:rPr lang="pl-PL" dirty="0" smtClean="0"/>
              <a:t>To ważne, w zasadzie każdy lekarz powinien być pacyfistą co wynika z natury jego powołania.</a:t>
            </a:r>
          </a:p>
          <a:p>
            <a:r>
              <a:rPr lang="pl-PL" dirty="0"/>
              <a:t>Alex Comfort zwrócił uwagę, że każda teoria związana z badaniami nad rakiem z łatwością zdobywa fundusze na ten cel, a więc coś w tym musi być. Przypomina to dwa nieco makabryczne aforyzmy naukowe: „Rak jest dla biologów darem boskim” i „Więcej ludzi żyje z raka niż od niego ginie”. </a:t>
            </a:r>
          </a:p>
        </p:txBody>
      </p:sp>
    </p:spTree>
    <p:extLst>
      <p:ext uri="{BB962C8B-B14F-4D97-AF65-F5344CB8AC3E}">
        <p14:creationId xmlns:p14="http://schemas.microsoft.com/office/powerpoint/2010/main" val="3058297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a:t>Havelock Ellis (1859–1940) - British writer and poet, author of The Psychology of Sex</a:t>
            </a:r>
            <a:endParaRPr lang="pl-PL" dirty="0"/>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1538" y="1490662"/>
            <a:ext cx="2095500" cy="3867150"/>
          </a:xfrm>
        </p:spPr>
      </p:pic>
      <p:sp>
        <p:nvSpPr>
          <p:cNvPr id="4" name="Symbol zastępczy tekstu 3"/>
          <p:cNvSpPr>
            <a:spLocks noGrp="1"/>
          </p:cNvSpPr>
          <p:nvPr>
            <p:ph type="body" sz="half" idx="2"/>
          </p:nvPr>
        </p:nvSpPr>
        <p:spPr/>
        <p:txBody>
          <a:bodyPr/>
          <a:lstStyle/>
          <a:p>
            <a:r>
              <a:rPr lang="pl-PL" dirty="0"/>
              <a:t>To, co nazywamy postępem, jest zamianą jednej udręki na drugą</a:t>
            </a:r>
            <a:r>
              <a:rPr lang="pl-PL" dirty="0" smtClean="0"/>
              <a:t>.</a:t>
            </a:r>
          </a:p>
          <a:p>
            <a:r>
              <a:rPr lang="pl-PL" dirty="0" smtClean="0"/>
              <a:t>Twórca pojęcia narcyzmu.</a:t>
            </a:r>
          </a:p>
          <a:p>
            <a:endParaRPr lang="pl-PL" dirty="0"/>
          </a:p>
        </p:txBody>
      </p:sp>
    </p:spTree>
    <p:extLst>
      <p:ext uri="{BB962C8B-B14F-4D97-AF65-F5344CB8AC3E}">
        <p14:creationId xmlns:p14="http://schemas.microsoft.com/office/powerpoint/2010/main" val="3336207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Tajemnica rozkoszy</a:t>
            </a:r>
            <a:endParaRPr lang="pl-PL" dirty="0"/>
          </a:p>
        </p:txBody>
      </p:sp>
      <p:sp>
        <p:nvSpPr>
          <p:cNvPr id="6" name="Symbol zastępczy zawartości 5"/>
          <p:cNvSpPr>
            <a:spLocks noGrp="1"/>
          </p:cNvSpPr>
          <p:nvPr>
            <p:ph idx="1"/>
          </p:nvPr>
        </p:nvSpPr>
        <p:spPr/>
        <p:txBody>
          <a:bodyPr/>
          <a:lstStyle/>
          <a:p>
            <a:pPr>
              <a:buClr>
                <a:schemeClr val="bg2">
                  <a:lumMod val="50000"/>
                </a:schemeClr>
              </a:buClr>
              <a:buSzPct val="150000"/>
            </a:pPr>
            <a:r>
              <a:rPr lang="pl-PL" dirty="0" smtClean="0"/>
              <a:t>Pacjent przyszedł do lekarza z uporczywą egzemą. Ten zbadał go i mówi „Wiem co Panu dolega. Proszę zastosować tę maść i wkrótce Pan wyzdrowieje.</a:t>
            </a:r>
          </a:p>
          <a:p>
            <a:pPr>
              <a:buClr>
                <a:schemeClr val="bg2">
                  <a:lumMod val="50000"/>
                </a:schemeClr>
              </a:buClr>
              <a:buSzPct val="150000"/>
            </a:pPr>
            <a:r>
              <a:rPr lang="pl-PL" dirty="0" smtClean="0"/>
              <a:t>Pacjent „To pewne”. Lekarz „Tak to pewne, za tydzień Pańska egzema zniknie”</a:t>
            </a:r>
          </a:p>
          <a:p>
            <a:pPr>
              <a:buClr>
                <a:schemeClr val="bg2">
                  <a:lumMod val="50000"/>
                </a:schemeClr>
              </a:buClr>
              <a:buSzPct val="150000"/>
            </a:pPr>
            <a:r>
              <a:rPr lang="pl-PL" dirty="0" smtClean="0"/>
              <a:t>Pacjent schował receptę i wychodzi, ale wyraźnie nie wygląda na zadowolonego, więc lekarz pyta w czym rzecz?</a:t>
            </a:r>
          </a:p>
          <a:p>
            <a:pPr>
              <a:buClr>
                <a:schemeClr val="bg2">
                  <a:lumMod val="50000"/>
                </a:schemeClr>
              </a:buClr>
              <a:buSzPct val="150000"/>
            </a:pPr>
            <a:r>
              <a:rPr lang="pl-PL" dirty="0" smtClean="0"/>
              <a:t>Pacjent na to „Gdzie ja znajdę teraz taką rozkosz jaką dawało mi drapanie się?”</a:t>
            </a:r>
          </a:p>
          <a:p>
            <a:endParaRPr lang="pl-PL" dirty="0"/>
          </a:p>
        </p:txBody>
      </p:sp>
    </p:spTree>
    <p:extLst>
      <p:ext uri="{BB962C8B-B14F-4D97-AF65-F5344CB8AC3E}">
        <p14:creationId xmlns:p14="http://schemas.microsoft.com/office/powerpoint/2010/main" val="156179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9"/>
            <a:ext cx="10515600" cy="2157724"/>
          </a:xfrm>
        </p:spPr>
        <p:txBody>
          <a:bodyPr/>
          <a:lstStyle/>
          <a:p>
            <a:r>
              <a:rPr lang="pl-PL" dirty="0" smtClean="0"/>
              <a:t>Sekret zdrowia</a:t>
            </a:r>
            <a:endParaRPr lang="pl-PL" dirty="0"/>
          </a:p>
        </p:txBody>
      </p:sp>
      <p:sp>
        <p:nvSpPr>
          <p:cNvPr id="3" name="Symbol zastępczy tekstu 2"/>
          <p:cNvSpPr>
            <a:spLocks noGrp="1"/>
          </p:cNvSpPr>
          <p:nvPr>
            <p:ph type="body" idx="1"/>
          </p:nvPr>
        </p:nvSpPr>
        <p:spPr>
          <a:xfrm>
            <a:off x="831850" y="3974866"/>
            <a:ext cx="10515600" cy="2455914"/>
          </a:xfrm>
        </p:spPr>
        <p:txBody>
          <a:bodyPr>
            <a:noAutofit/>
          </a:bodyPr>
          <a:lstStyle/>
          <a:p>
            <a:r>
              <a:rPr lang="pl-PL" dirty="0" smtClean="0">
                <a:solidFill>
                  <a:schemeClr val="tx1">
                    <a:lumMod val="65000"/>
                    <a:lumOff val="35000"/>
                  </a:schemeClr>
                </a:solidFill>
              </a:rPr>
              <a:t>Pewien lekarz poszukiwał tajemnicy zdrowia. W tym celu wybrał się na wysokie szczyty gór Indii. Góry są strome i skaliste, wielokrotnie upada, rani się, jest wyczerpany. W końcu udaje mu dotrzeć się na szczyt gdzie przed jaskinią siedzi Uzdrowiciel. Lekarz pyta, co stanowi tajemnicę zdrowia. Ten odpowiada – zdrowie to filiżanka gorącej herbaty. Jak to? Tyle wycierpiałem, żeby się tu dostać a Ty Mistrzu mówisz mi, że zdrowie to filiżanka herbaty? Ten wzrusza ramionami. Dobrze, więc może nie filiżanka herbaty. </a:t>
            </a:r>
            <a:endParaRPr lang="pl-PL" dirty="0">
              <a:solidFill>
                <a:schemeClr val="tx1">
                  <a:lumMod val="65000"/>
                  <a:lumOff val="35000"/>
                </a:schemeClr>
              </a:solidFill>
            </a:endParaRPr>
          </a:p>
        </p:txBody>
      </p:sp>
    </p:spTree>
    <p:extLst>
      <p:ext uri="{BB962C8B-B14F-4D97-AF65-F5344CB8AC3E}">
        <p14:creationId xmlns:p14="http://schemas.microsoft.com/office/powerpoint/2010/main" val="425839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Filozofia w medycynie</a:t>
            </a:r>
            <a:endParaRPr lang="pl-PL" dirty="0"/>
          </a:p>
        </p:txBody>
      </p:sp>
      <p:sp>
        <p:nvSpPr>
          <p:cNvPr id="3" name="Symbol zastępczy tekstu 2"/>
          <p:cNvSpPr>
            <a:spLocks noGrp="1"/>
          </p:cNvSpPr>
          <p:nvPr>
            <p:ph type="body" idx="1"/>
          </p:nvPr>
        </p:nvSpPr>
        <p:spPr/>
        <p:txBody>
          <a:bodyPr/>
          <a:lstStyle/>
          <a:p>
            <a:r>
              <a:rPr lang="pl-PL" dirty="0" smtClean="0">
                <a:solidFill>
                  <a:schemeClr val="tx1">
                    <a:lumMod val="65000"/>
                    <a:lumOff val="35000"/>
                  </a:schemeClr>
                </a:solidFill>
              </a:rPr>
              <a:t>Dlaczego słoń jest duży, szary i pomarszczony?</a:t>
            </a:r>
          </a:p>
          <a:p>
            <a:r>
              <a:rPr lang="pl-PL" dirty="0" smtClean="0">
                <a:solidFill>
                  <a:schemeClr val="tx1">
                    <a:lumMod val="65000"/>
                    <a:lumOff val="35000"/>
                  </a:schemeClr>
                </a:solidFill>
              </a:rPr>
              <a:t>Bo gdyby był mały i gładki, to byłby aspiryną</a:t>
            </a:r>
            <a:endParaRPr lang="pl-PL" dirty="0">
              <a:solidFill>
                <a:schemeClr val="tx1">
                  <a:lumMod val="65000"/>
                  <a:lumOff val="35000"/>
                </a:schemeClr>
              </a:solidFill>
            </a:endParaRPr>
          </a:p>
        </p:txBody>
      </p:sp>
    </p:spTree>
    <p:extLst>
      <p:ext uri="{BB962C8B-B14F-4D97-AF65-F5344CB8AC3E}">
        <p14:creationId xmlns:p14="http://schemas.microsoft.com/office/powerpoint/2010/main" val="384530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Filozofia i nauka</a:t>
            </a:r>
            <a:endParaRPr lang="pl-PL" dirty="0"/>
          </a:p>
        </p:txBody>
      </p:sp>
      <p:sp>
        <p:nvSpPr>
          <p:cNvPr id="3" name="Symbol zastępczy zawartości 2"/>
          <p:cNvSpPr>
            <a:spLocks noGrp="1"/>
          </p:cNvSpPr>
          <p:nvPr>
            <p:ph idx="1"/>
          </p:nvPr>
        </p:nvSpPr>
        <p:spPr/>
        <p:txBody>
          <a:bodyPr/>
          <a:lstStyle/>
          <a:p>
            <a:pPr>
              <a:buClr>
                <a:schemeClr val="accent4">
                  <a:lumMod val="60000"/>
                  <a:lumOff val="40000"/>
                </a:schemeClr>
              </a:buClr>
              <a:buSzPct val="150000"/>
            </a:pPr>
            <a:r>
              <a:rPr lang="pl-PL" dirty="0"/>
              <a:t>Czy filozofia może rozwijać się sama bez wsparcia nauki? Czy nauka może </a:t>
            </a:r>
            <a:r>
              <a:rPr lang="pl-PL" dirty="0" smtClean="0"/>
              <a:t>rozwijać się bez filozofii</a:t>
            </a:r>
            <a:r>
              <a:rPr lang="pl-PL" dirty="0"/>
              <a:t>? </a:t>
            </a:r>
            <a:endParaRPr lang="pl-PL" dirty="0" smtClean="0"/>
          </a:p>
          <a:p>
            <a:pPr>
              <a:buClr>
                <a:schemeClr val="accent4">
                  <a:lumMod val="60000"/>
                  <a:lumOff val="40000"/>
                </a:schemeClr>
              </a:buClr>
              <a:buSzPct val="150000"/>
            </a:pPr>
            <a:r>
              <a:rPr lang="pl-PL" dirty="0" smtClean="0"/>
              <a:t>“Fizyku </a:t>
            </a:r>
            <a:r>
              <a:rPr lang="pl-PL" dirty="0"/>
              <a:t>unikaj </a:t>
            </a:r>
            <a:r>
              <a:rPr lang="pl-PL" dirty="0" smtClean="0"/>
              <a:t>metafizyki”, nauka </a:t>
            </a:r>
            <a:r>
              <a:rPr lang="pl-PL" dirty="0"/>
              <a:t>filozoficzna, której przedmiotem są podstawowe kwestie dotyczące istoty i przyczyny </a:t>
            </a:r>
            <a:r>
              <a:rPr lang="pl-PL" dirty="0" smtClean="0"/>
              <a:t>bytu.</a:t>
            </a:r>
          </a:p>
          <a:p>
            <a:pPr>
              <a:buClr>
                <a:schemeClr val="accent4">
                  <a:lumMod val="60000"/>
                  <a:lumOff val="40000"/>
                </a:schemeClr>
              </a:buClr>
              <a:buSzPct val="150000"/>
            </a:pPr>
            <a:r>
              <a:rPr lang="pl-PL" dirty="0" smtClean="0"/>
              <a:t>Nie </a:t>
            </a:r>
            <a:r>
              <a:rPr lang="pl-PL" dirty="0"/>
              <a:t>można jednak odrzucić </a:t>
            </a:r>
            <a:r>
              <a:rPr lang="pl-PL" dirty="0" smtClean="0"/>
              <a:t>twierdzenia, </a:t>
            </a:r>
            <a:r>
              <a:rPr lang="pl-PL" dirty="0"/>
              <a:t>że filozofia oznacza czasami </a:t>
            </a:r>
            <a:r>
              <a:rPr lang="pl-PL" dirty="0" smtClean="0"/>
              <a:t>sens jeszcze </a:t>
            </a:r>
            <a:r>
              <a:rPr lang="pl-PL" dirty="0"/>
              <a:t>nieudowodniony, </a:t>
            </a:r>
            <a:r>
              <a:rPr lang="pl-PL" dirty="0" smtClean="0"/>
              <a:t>hipotetyczny, dlatego </a:t>
            </a:r>
            <a:r>
              <a:rPr lang="pl-PL" dirty="0"/>
              <a:t>nauka nie powinna odrzucać związków </a:t>
            </a:r>
            <a:r>
              <a:rPr lang="pl-PL" dirty="0" smtClean="0"/>
              <a:t>z filozofią</a:t>
            </a:r>
            <a:r>
              <a:rPr lang="pl-PL" dirty="0"/>
              <a:t>.</a:t>
            </a:r>
          </a:p>
        </p:txBody>
      </p:sp>
    </p:spTree>
    <p:extLst>
      <p:ext uri="{BB962C8B-B14F-4D97-AF65-F5344CB8AC3E}">
        <p14:creationId xmlns:p14="http://schemas.microsoft.com/office/powerpoint/2010/main" val="930460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FILOZOFIA I BÓG</a:t>
            </a:r>
            <a:endParaRPr lang="pl-PL" dirty="0"/>
          </a:p>
        </p:txBody>
      </p:sp>
      <p:sp>
        <p:nvSpPr>
          <p:cNvPr id="3" name="Symbol zastępczy tekstu 2"/>
          <p:cNvSpPr>
            <a:spLocks noGrp="1"/>
          </p:cNvSpPr>
          <p:nvPr>
            <p:ph type="body" idx="1"/>
          </p:nvPr>
        </p:nvSpPr>
        <p:spPr/>
        <p:txBody>
          <a:bodyPr>
            <a:normAutofit fontScale="85000" lnSpcReduction="20000"/>
          </a:bodyPr>
          <a:lstStyle/>
          <a:p>
            <a:r>
              <a:rPr lang="pl-PL" dirty="0" smtClean="0">
                <a:solidFill>
                  <a:schemeClr val="tx1">
                    <a:lumMod val="65000"/>
                    <a:lumOff val="35000"/>
                  </a:schemeClr>
                </a:solidFill>
              </a:rPr>
              <a:t>Mojżesz, Jezus i starzec z brodą grają w golfa. Mojżesz uderzył, piłka leci do sadzawki, wykonał ruch rękami, woda się, rozstąpiła. Jezus również skierował piłkę do sadzawki, pobiegł, szedł po powierzchni wody i przeniósł piłkę. Starzec uderzył wybił piłkę przez ogrodzenie na ulicę, ta odbiła się od ciężarówki, i wróciła na pole, potoczyła się w kierunku sadzawki, wpadła na liść, żaba chwyciła piłkę, złapał ją orzeł, wzbił się wysoko, żaba puściła piłkę, która wpadła prosto do dołka. Mojżesz obraca się do Jezusa i mówi – Nie znoszę grać z Twoim starym.   </a:t>
            </a:r>
            <a:endParaRPr lang="pl-PL" dirty="0">
              <a:solidFill>
                <a:schemeClr val="tx1">
                  <a:lumMod val="65000"/>
                  <a:lumOff val="35000"/>
                </a:schemeClr>
              </a:solidFill>
            </a:endParaRPr>
          </a:p>
        </p:txBody>
      </p:sp>
    </p:spTree>
    <p:extLst>
      <p:ext uri="{BB962C8B-B14F-4D97-AF65-F5344CB8AC3E}">
        <p14:creationId xmlns:p14="http://schemas.microsoft.com/office/powerpoint/2010/main" val="249519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Filozofia </a:t>
            </a:r>
            <a:r>
              <a:rPr lang="pl-PL" i="1" dirty="0" err="1" smtClean="0"/>
              <a:t>pre</a:t>
            </a:r>
            <a:r>
              <a:rPr lang="pl-PL" i="1" dirty="0" smtClean="0"/>
              <a:t> i post</a:t>
            </a:r>
            <a:endParaRPr lang="pl-PL" i="1" dirty="0"/>
          </a:p>
        </p:txBody>
      </p:sp>
      <p:sp>
        <p:nvSpPr>
          <p:cNvPr id="3" name="Symbol zastępczy zawartości 2"/>
          <p:cNvSpPr>
            <a:spLocks noGrp="1"/>
          </p:cNvSpPr>
          <p:nvPr>
            <p:ph idx="1"/>
          </p:nvPr>
        </p:nvSpPr>
        <p:spPr/>
        <p:txBody>
          <a:bodyPr/>
          <a:lstStyle/>
          <a:p>
            <a:pPr>
              <a:buClr>
                <a:schemeClr val="bg1">
                  <a:lumMod val="50000"/>
                </a:schemeClr>
              </a:buClr>
              <a:buSzPct val="150000"/>
            </a:pPr>
            <a:r>
              <a:rPr lang="pl-PL" dirty="0"/>
              <a:t>Wiele </a:t>
            </a:r>
            <a:r>
              <a:rPr lang="pl-PL" dirty="0" smtClean="0"/>
              <a:t>generalnych </a:t>
            </a:r>
            <a:r>
              <a:rPr lang="pl-PL" dirty="0"/>
              <a:t>odkryć naukowych we współczesnej nauce było </a:t>
            </a:r>
            <a:r>
              <a:rPr lang="pl-PL" dirty="0" smtClean="0"/>
              <a:t>antycypowanych przez filozofów;</a:t>
            </a:r>
          </a:p>
          <a:p>
            <a:pPr>
              <a:buClr>
                <a:schemeClr val="bg1">
                  <a:lumMod val="50000"/>
                </a:schemeClr>
              </a:buClr>
              <a:buSzPct val="150000"/>
            </a:pPr>
            <a:r>
              <a:rPr lang="pl-PL" dirty="0"/>
              <a:t>O</a:t>
            </a:r>
            <a:r>
              <a:rPr lang="pl-PL" dirty="0" smtClean="0"/>
              <a:t>dkrycie </a:t>
            </a:r>
            <a:r>
              <a:rPr lang="pl-PL" dirty="0"/>
              <a:t>atomowej struktury świata przez </a:t>
            </a:r>
            <a:r>
              <a:rPr lang="pl-PL" dirty="0" smtClean="0"/>
              <a:t>Demokryta</a:t>
            </a:r>
          </a:p>
          <a:p>
            <a:pPr>
              <a:buClr>
                <a:schemeClr val="bg1">
                  <a:lumMod val="50000"/>
                </a:schemeClr>
              </a:buClr>
              <a:buSzPct val="150000"/>
            </a:pPr>
            <a:r>
              <a:rPr lang="pl-PL" dirty="0"/>
              <a:t>P</a:t>
            </a:r>
            <a:r>
              <a:rPr lang="pl-PL" dirty="0" smtClean="0"/>
              <a:t>rzypuszczenia </a:t>
            </a:r>
            <a:r>
              <a:rPr lang="pl-PL" dirty="0"/>
              <a:t>o naturalnej selekcji przez </a:t>
            </a:r>
            <a:r>
              <a:rPr lang="pl-PL" dirty="0" err="1" smtClean="0"/>
              <a:t>Lukrecjusa</a:t>
            </a:r>
            <a:r>
              <a:rPr lang="pl-PL" dirty="0"/>
              <a:t>, Diderota, potwierdzone dwa wieki </a:t>
            </a:r>
            <a:r>
              <a:rPr lang="pl-PL" dirty="0" smtClean="0"/>
              <a:t>później przez Darwina</a:t>
            </a:r>
          </a:p>
          <a:p>
            <a:pPr>
              <a:buClr>
                <a:schemeClr val="bg1">
                  <a:lumMod val="50000"/>
                </a:schemeClr>
              </a:buClr>
              <a:buSzPct val="150000"/>
            </a:pPr>
            <a:r>
              <a:rPr lang="pl-PL" dirty="0"/>
              <a:t>T</a:t>
            </a:r>
            <a:r>
              <a:rPr lang="pl-PL" dirty="0" smtClean="0"/>
              <a:t>eorie </a:t>
            </a:r>
            <a:r>
              <a:rPr lang="pl-PL" dirty="0"/>
              <a:t>jedności materii, ruchu, czasu </a:t>
            </a:r>
            <a:r>
              <a:rPr lang="pl-PL" dirty="0" smtClean="0"/>
              <a:t>i przestrzeni Einsteina są </a:t>
            </a:r>
            <a:r>
              <a:rPr lang="pl-PL" dirty="0"/>
              <a:t>przedmiotem studiów </a:t>
            </a:r>
            <a:r>
              <a:rPr lang="pl-PL" dirty="0" smtClean="0"/>
              <a:t>filozoficznych np. czy jest prędkość większa od światła? Na Marsa światło leci 3 m. 2 s. naszej wyobraźni zajmie to znacznie mniej.</a:t>
            </a:r>
            <a:endParaRPr lang="pl-PL" dirty="0"/>
          </a:p>
        </p:txBody>
      </p:sp>
    </p:spTree>
    <p:extLst>
      <p:ext uri="{BB962C8B-B14F-4D97-AF65-F5344CB8AC3E}">
        <p14:creationId xmlns:p14="http://schemas.microsoft.com/office/powerpoint/2010/main" val="263126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Filozofia nie jest medycyną</a:t>
            </a:r>
            <a:endParaRPr lang="pl-PL" dirty="0"/>
          </a:p>
        </p:txBody>
      </p:sp>
      <p:sp>
        <p:nvSpPr>
          <p:cNvPr id="3" name="Symbol zastępczy zawartości 2"/>
          <p:cNvSpPr>
            <a:spLocks noGrp="1"/>
          </p:cNvSpPr>
          <p:nvPr>
            <p:ph idx="1"/>
          </p:nvPr>
        </p:nvSpPr>
        <p:spPr/>
        <p:txBody>
          <a:bodyPr/>
          <a:lstStyle/>
          <a:p>
            <a:pPr>
              <a:buClr>
                <a:schemeClr val="accent6">
                  <a:lumMod val="75000"/>
                </a:schemeClr>
              </a:buClr>
              <a:buSzPct val="150000"/>
            </a:pPr>
            <a:r>
              <a:rPr lang="pl-PL" dirty="0" smtClean="0"/>
              <a:t>Bóg w rozmowie z aniołem mówi; </a:t>
            </a:r>
            <a:r>
              <a:rPr lang="pl-PL" i="1" dirty="0" smtClean="0"/>
              <a:t>„Głupio przyznać, ale to wszystko co się dzieje, dzieje się bez żadnego ważnego powodu”</a:t>
            </a:r>
          </a:p>
          <a:p>
            <a:pPr>
              <a:buClr>
                <a:schemeClr val="accent6">
                  <a:lumMod val="75000"/>
                </a:schemeClr>
              </a:buClr>
              <a:buSzPct val="150000"/>
            </a:pPr>
            <a:r>
              <a:rPr lang="pl-PL" dirty="0" smtClean="0"/>
              <a:t>To jest pytanie o sens życia, o terapię dla terapii, i pytanie jak to się stało, że  jedni nie doczekają serca do przeszczepu a ktoś ma 9 transplantacji</a:t>
            </a:r>
          </a:p>
          <a:p>
            <a:pPr>
              <a:buClr>
                <a:schemeClr val="accent6">
                  <a:lumMod val="75000"/>
                </a:schemeClr>
              </a:buClr>
              <a:buSzPct val="150000"/>
            </a:pPr>
            <a:r>
              <a:rPr lang="pl-PL" dirty="0" smtClean="0"/>
              <a:t>To metafilozofia, czyli połączenie filozofii z religią, wyższa filozofią w zasadzie filozofią filozofii</a:t>
            </a:r>
            <a:endParaRPr lang="pl-PL" dirty="0"/>
          </a:p>
        </p:txBody>
      </p:sp>
    </p:spTree>
    <p:extLst>
      <p:ext uri="{BB962C8B-B14F-4D97-AF65-F5344CB8AC3E}">
        <p14:creationId xmlns:p14="http://schemas.microsoft.com/office/powerpoint/2010/main" val="941342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8256</TotalTime>
  <Words>2252</Words>
  <Application>Microsoft Office PowerPoint</Application>
  <PresentationFormat>Panoramiczny</PresentationFormat>
  <Paragraphs>152</Paragraphs>
  <Slides>39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39</vt:i4>
      </vt:variant>
    </vt:vector>
  </HeadingPairs>
  <TitlesOfParts>
    <vt:vector size="43" baseType="lpstr">
      <vt:lpstr>Arial</vt:lpstr>
      <vt:lpstr>Calibri</vt:lpstr>
      <vt:lpstr>Calibri Light</vt:lpstr>
      <vt:lpstr>Motyw pakietu Office</vt:lpstr>
      <vt:lpstr>Lekarz artysta, filozof i co z tego wynika?</vt:lpstr>
      <vt:lpstr>Zdrowie to podstawa życia, nie treść, chyba, że wypełniona bólem (JR) </vt:lpstr>
      <vt:lpstr>Skąd bierze się lekarz?</vt:lpstr>
      <vt:lpstr>Sekret zdrowia</vt:lpstr>
      <vt:lpstr>Filozofia w medycynie</vt:lpstr>
      <vt:lpstr>Filozofia i nauka</vt:lpstr>
      <vt:lpstr>FILOZOFIA I BÓG</vt:lpstr>
      <vt:lpstr>Filozofia pre i post</vt:lpstr>
      <vt:lpstr>Filozofia nie jest medycyną</vt:lpstr>
      <vt:lpstr>Zakres filozofii medycyny</vt:lpstr>
      <vt:lpstr>Wartość lekarza filozofa</vt:lpstr>
      <vt:lpstr>Mechanika kwantowa i buddyzm</vt:lpstr>
      <vt:lpstr>Filozofia jako intuicyjna nauka, będąca w interakcji z nauką</vt:lpstr>
      <vt:lpstr>W początkach lekarze byli filozofami, artystami, naukowcami jednocześnie</vt:lpstr>
      <vt:lpstr>Terapia uporczywa</vt:lpstr>
      <vt:lpstr>Choroba Parkinsona</vt:lpstr>
      <vt:lpstr>USA; Eksperymentalne leczenie genetyczne</vt:lpstr>
      <vt:lpstr>Królik laboratoryjny i królik dziki</vt:lpstr>
      <vt:lpstr>Sztuka w medycynie</vt:lpstr>
      <vt:lpstr>Neurocyty</vt:lpstr>
      <vt:lpstr>Neurocyty</vt:lpstr>
      <vt:lpstr>Sztuczne oko</vt:lpstr>
      <vt:lpstr>“Medycyna w sztuce” w Krakowie.  Maria Anna Potocka</vt:lpstr>
      <vt:lpstr>Rzeźba Bartłomieja z katedry w Mediolanie. </vt:lpstr>
      <vt:lpstr>Nicole Tran Van Bang „Kolekcja wiosna/lato 2001”</vt:lpstr>
      <vt:lpstr>Historia prof. Tadeusza Sokołowskiego</vt:lpstr>
      <vt:lpstr>Lissa Rankin</vt:lpstr>
      <vt:lpstr>Czy to są właściwe relacje sztuki, nauki i filozofii w czasach nowożytnych?</vt:lpstr>
      <vt:lpstr>Albert Schweitzer</vt:lpstr>
      <vt:lpstr>Nieoczekiwana zmiana miejsc</vt:lpstr>
      <vt:lpstr>Jean-Paul Marat (1743–1793) - French writer, a leader of French Revolution; assassinated in bathtub</vt:lpstr>
      <vt:lpstr>Che Guevara - Latin American revolutionary leader</vt:lpstr>
      <vt:lpstr>Ajman az-Zawahiri</vt:lpstr>
      <vt:lpstr>Graham Chapman (1941-1989) - writer and actor, founding member of Monty Python</vt:lpstr>
      <vt:lpstr>Michael Crichton (1942–2008) - American author of Jurassic Park</vt:lpstr>
      <vt:lpstr>Sir Arthur Conan Doyle (1859–1930) - British author of Sherlock Holmes fame</vt:lpstr>
      <vt:lpstr>Alex Comfort (1920–2000) - British writer and poet, author of The Joy of Sex</vt:lpstr>
      <vt:lpstr>Havelock Ellis (1859–1940) - British writer and poet, author of The Psychology of Sex</vt:lpstr>
      <vt:lpstr>Tajemnica rozkoszy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Lekarz artysta, filozof i co z tego wynika</dc:title>
  <dc:creator>Jacek Rudnicki</dc:creator>
  <cp:lastModifiedBy>Jacek Rudnicki</cp:lastModifiedBy>
  <cp:revision>85</cp:revision>
  <dcterms:created xsi:type="dcterms:W3CDTF">2016-07-24T16:52:41Z</dcterms:created>
  <dcterms:modified xsi:type="dcterms:W3CDTF">2022-06-01T12:29:25Z</dcterms:modified>
</cp:coreProperties>
</file>